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rawings/drawing1.xml" ContentType="application/vnd.openxmlformats-officedocument.drawingml.chartshapes+xml"/>
  <Override PartName="/ppt/charts/chart10.xml" ContentType="application/vnd.openxmlformats-officedocument.drawingml.chart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74" r:id="rId9"/>
    <p:sldId id="264" r:id="rId10"/>
    <p:sldId id="284" r:id="rId11"/>
    <p:sldId id="265" r:id="rId12"/>
    <p:sldId id="276" r:id="rId13"/>
    <p:sldId id="277" r:id="rId14"/>
    <p:sldId id="279" r:id="rId15"/>
    <p:sldId id="280" r:id="rId16"/>
    <p:sldId id="281" r:id="rId17"/>
    <p:sldId id="271" r:id="rId18"/>
    <p:sldId id="282" r:id="rId19"/>
    <p:sldId id="273" r:id="rId20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3" d="100"/>
          <a:sy n="83" d="100"/>
        </p:scale>
        <p:origin x="-2424" y="-6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../embeddings/oleObject3.bin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2.bin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8"/>
    </mc:Choice>
    <mc:Fallback>
      <c:style val="38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8496889277729177E-2"/>
          <c:y val="4.4861391929187228E-2"/>
          <c:w val="0.76284959171770195"/>
          <c:h val="0.8431732650045967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64198</c:v>
                </c:pt>
                <c:pt idx="1">
                  <c:v>67852</c:v>
                </c:pt>
                <c:pt idx="2">
                  <c:v>72103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invertIfNegative val="0"/>
          <c:cat>
            <c:numRef>
              <c:f>Лист1!$A$2:$A$5</c:f>
              <c:numCache>
                <c:formatCode>General</c:formatCode>
                <c:ptCount val="4"/>
                <c:pt idx="0">
                  <c:v>2024</c:v>
                </c:pt>
                <c:pt idx="1">
                  <c:v>2025</c:v>
                </c:pt>
                <c:pt idx="2">
                  <c:v>2026</c:v>
                </c:pt>
              </c:numCache>
            </c:num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64198</c:v>
                </c:pt>
                <c:pt idx="1">
                  <c:v>67852</c:v>
                </c:pt>
                <c:pt idx="2">
                  <c:v>72103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3328512"/>
        <c:axId val="33440896"/>
        <c:axId val="33304064"/>
      </c:bar3DChart>
      <c:catAx>
        <c:axId val="333285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3440896"/>
        <c:crosses val="autoZero"/>
        <c:auto val="1"/>
        <c:lblAlgn val="ctr"/>
        <c:lblOffset val="100"/>
        <c:noMultiLvlLbl val="0"/>
      </c:catAx>
      <c:valAx>
        <c:axId val="334408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3328512"/>
        <c:crosses val="autoZero"/>
        <c:crossBetween val="between"/>
      </c:valAx>
      <c:serAx>
        <c:axId val="33304064"/>
        <c:scaling>
          <c:orientation val="minMax"/>
        </c:scaling>
        <c:delete val="1"/>
        <c:axPos val="b"/>
        <c:majorTickMark val="out"/>
        <c:minorTickMark val="none"/>
        <c:tickLblPos val="nextTo"/>
        <c:crossAx val="33440896"/>
        <c:crosses val="autoZero"/>
      </c:serAx>
    </c:plotArea>
    <c:legend>
      <c:legendPos val="r"/>
      <c:layout>
        <c:manualLayout>
          <c:xMode val="edge"/>
          <c:yMode val="edge"/>
          <c:x val="0.81363043161271509"/>
          <c:y val="0.36634082072699226"/>
          <c:w val="0.1362688472936901"/>
          <c:h val="0.1557639777435211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40"/>
    </mc:Choice>
    <mc:Fallback>
      <c:style val="40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653923408706828E-2"/>
          <c:y val="6.2913613203142496E-2"/>
          <c:w val="0.90393419675758069"/>
          <c:h val="0.812641842695553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4893487238697513E-3"/>
                  <c:y val="2.2174126660233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7149659377013157E-3"/>
                  <c:y val="4.7944379603568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5.7269476508061985E-3"/>
                  <c:y val="4.43145496241892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7.2459999332095628E-17"/>
                  <c:y val="6.64195255972309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928613886961095E-3"/>
                  <c:y val="7.3799472885812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5.928613886961095E-3"/>
                  <c:y val="9.22493411072652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delete val="1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 formatCode="0">
                  <c:v>8770</c:v>
                </c:pt>
                <c:pt idx="1">
                  <c:v>9404</c:v>
                </c:pt>
                <c:pt idx="2">
                  <c:v>9596</c:v>
                </c:pt>
                <c:pt idx="3">
                  <c:v>10210</c:v>
                </c:pt>
                <c:pt idx="4">
                  <c:v>12223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17875456"/>
        <c:axId val="117878144"/>
      </c:barChart>
      <c:catAx>
        <c:axId val="1178754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17878144"/>
        <c:crosses val="autoZero"/>
        <c:auto val="1"/>
        <c:lblAlgn val="ctr"/>
        <c:lblOffset val="100"/>
        <c:noMultiLvlLbl val="0"/>
      </c:catAx>
      <c:valAx>
        <c:axId val="117878144"/>
        <c:scaling>
          <c:orientation val="minMax"/>
        </c:scaling>
        <c:delete val="0"/>
        <c:axPos val="l"/>
        <c:minorGridlines/>
        <c:numFmt formatCode="0" sourceLinked="1"/>
        <c:majorTickMark val="out"/>
        <c:minorTickMark val="none"/>
        <c:tickLblPos val="nextTo"/>
        <c:crossAx val="11787545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000" b="1" i="1" kern="1200" baseline="0" dirty="0" smtClean="0">
                <a:solidFill>
                  <a:schemeClr val="dk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Структура доходов бюджета муниципального района «Монгун-Тайгинский кожуун Республики Тыва» на 2024 год и плановый период 2025-2026 годы</a:t>
            </a:r>
            <a:endParaRPr lang="ru-RU" sz="2800" b="1" i="0" kern="1200" baseline="0" dirty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4448961067366578"/>
          <c:y val="1.8518518518518521E-2"/>
        </c:manualLayout>
      </c:layout>
      <c:overlay val="0"/>
      <c:spPr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title>
    <c:autoTitleDeleted val="0"/>
    <c:view3D>
      <c:rotX val="20"/>
      <c:rotY val="15"/>
      <c:depthPercent val="100"/>
      <c:rAngAx val="1"/>
    </c:view3D>
    <c:floor>
      <c:thickness val="0"/>
    </c:floor>
    <c:sideWall>
      <c:thickness val="0"/>
      <c:spPr>
        <a:solidFill>
          <a:schemeClr val="accent2">
            <a:lumMod val="20000"/>
            <a:lumOff val="80000"/>
          </a:schemeClr>
        </a:solidFill>
      </c:spPr>
    </c:sideWall>
    <c:backWall>
      <c:thickness val="0"/>
      <c:spPr>
        <a:solidFill>
          <a:schemeClr val="accent2">
            <a:lumMod val="20000"/>
            <a:lumOff val="80000"/>
          </a:schemeClr>
        </a:solidFill>
      </c:spPr>
    </c:backWall>
    <c:plotArea>
      <c:layout>
        <c:manualLayout>
          <c:layoutTarget val="inner"/>
          <c:xMode val="edge"/>
          <c:yMode val="edge"/>
          <c:x val="0.21838342082239728"/>
          <c:y val="0.21762467191601051"/>
          <c:w val="0.6947261592300964"/>
          <c:h val="0.51867906095071459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финансовая помощь</c:v>
                </c:pt>
              </c:strCache>
            </c:strRef>
          </c:tx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 w="114300" prst="artDeco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c:spPr>
          </c:dPt>
          <c:dPt>
            <c:idx val="1"/>
            <c:invertIfNegative val="0"/>
            <c:bubble3D val="0"/>
            <c:explosion val="9"/>
            <c:spPr>
              <a:solidFill>
                <a:srgbClr val="00B0F0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14300" prst="artDeco"/>
              </a:sp3d>
            </c:spPr>
          </c:dPt>
          <c:dLbls>
            <c:spPr>
              <a:solidFill>
                <a:schemeClr val="bg1"/>
              </a:solidFill>
              <a:effectLst>
                <a:softEdge rad="12700"/>
              </a:effectLst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0.90133111053031234</c:v>
                </c:pt>
                <c:pt idx="1">
                  <c:v>0.88507273081838034</c:v>
                </c:pt>
                <c:pt idx="2">
                  <c:v>0.86979970863788791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ln>
              <a:solidFill>
                <a:schemeClr val="accent2">
                  <a:lumMod val="60000"/>
                  <a:lumOff val="40000"/>
                </a:schemeClr>
              </a:solidFill>
            </a:ln>
          </c:spPr>
          <c:invertIfNegative val="0"/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0.00%</c:formatCode>
                <c:ptCount val="3"/>
                <c:pt idx="0">
                  <c:v>9.8668889469687673E-2</c:v>
                </c:pt>
                <c:pt idx="1">
                  <c:v>0.11492726918161976</c:v>
                </c:pt>
                <c:pt idx="2">
                  <c:v>0.12254696559026466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shape val="box"/>
        <c:axId val="66333312"/>
        <c:axId val="66343296"/>
        <c:axId val="0"/>
      </c:bar3DChart>
      <c:catAx>
        <c:axId val="66333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solidFill>
            <a:schemeClr val="accent3">
              <a:lumMod val="20000"/>
              <a:lumOff val="80000"/>
            </a:schemeClr>
          </a:solidFill>
        </c:spPr>
        <c:crossAx val="66343296"/>
        <c:crosses val="autoZero"/>
        <c:auto val="1"/>
        <c:lblAlgn val="ctr"/>
        <c:lblOffset val="100"/>
        <c:noMultiLvlLbl val="0"/>
      </c:catAx>
      <c:valAx>
        <c:axId val="66343296"/>
        <c:scaling>
          <c:orientation val="minMax"/>
        </c:scaling>
        <c:delete val="0"/>
        <c:axPos val="l"/>
        <c:majorGridlines/>
        <c:numFmt formatCode="0.00%" sourceLinked="1"/>
        <c:majorTickMark val="out"/>
        <c:minorTickMark val="none"/>
        <c:tickLblPos val="nextTo"/>
        <c:crossAx val="66333312"/>
        <c:crosses val="autoZero"/>
        <c:crossBetween val="between"/>
      </c:valAx>
      <c:spPr>
        <a:solidFill>
          <a:schemeClr val="accent4">
            <a:lumMod val="20000"/>
            <a:lumOff val="80000"/>
          </a:schemeClr>
        </a:solidFill>
        <a:ln w="25400" cap="flat" cmpd="sng" algn="ctr">
          <a:noFill/>
          <a:prstDash val="solid"/>
        </a:ln>
        <a:effectLst/>
      </c:spPr>
    </c:plotArea>
    <c:legend>
      <c:legendPos val="r"/>
      <c:legendEntry>
        <c:idx val="0"/>
        <c:txPr>
          <a:bodyPr/>
          <a:lstStyle/>
          <a:p>
            <a:pPr>
              <a:defRPr sz="1800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800" b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7.3295166229221359E-2"/>
          <c:y val="0.88935578885972577"/>
          <c:w val="0.88503816710411198"/>
          <c:h val="5.9297754447360754E-2"/>
        </c:manualLayout>
      </c:layout>
      <c:overlay val="0"/>
      <c:spPr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  <a:scene3d>
          <a:camera prst="orthographicFront"/>
          <a:lightRig rig="threePt" dir="t"/>
        </a:scene3d>
        <a:sp3d>
          <a:bevelT w="114300" prst="artDeco"/>
        </a:sp3d>
      </c:spPr>
      <c:txPr>
        <a:bodyPr/>
        <a:lstStyle/>
        <a:p>
          <a:pPr>
            <a:defRPr sz="2000" b="1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ln cap="rnd"/>
    <a:effectLst>
      <a:outerShdw blurRad="50800" dist="50800" dir="5400000" sx="93000" sy="93000" algn="ctr" rotWithShape="0">
        <a:srgbClr val="000000"/>
      </a:outerShdw>
    </a:effectLst>
    <a:scene3d>
      <a:camera prst="orthographicFront"/>
      <a:lightRig rig="threePt" dir="t"/>
    </a:scene3d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775503803412206E-2"/>
          <c:y val="6.2913613203142441E-2"/>
          <c:w val="0.90393419675758069"/>
          <c:h val="0.8126418426955520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2.3611111111111131E-2"/>
                  <c:y val="-3.03174978026868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3888888888888904E-2"/>
                  <c:y val="-2.71470445673369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0833333333333356E-2"/>
                  <c:y val="-2.51786052980969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2500000000000001E-2"/>
                  <c:y val="-2.12426565112989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1111111111111122E-2"/>
                  <c:y val="-2.87293269713524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gradFill rotWithShape="1">
                <a:gsLst>
                  <a:gs pos="0">
                    <a:schemeClr val="accent5">
                      <a:tint val="50000"/>
                      <a:satMod val="30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txPr>
              <a:bodyPr/>
              <a:lstStyle/>
              <a:p>
                <a:pPr>
                  <a:defRPr b="1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40518</c:v>
                </c:pt>
                <c:pt idx="1">
                  <c:v>41107</c:v>
                </c:pt>
                <c:pt idx="2">
                  <c:v>43069</c:v>
                </c:pt>
                <c:pt idx="3">
                  <c:v>50932</c:v>
                </c:pt>
                <c:pt idx="4">
                  <c:v>58917</c:v>
                </c:pt>
                <c:pt idx="5">
                  <c:v>62230</c:v>
                </c:pt>
                <c:pt idx="6">
                  <c:v>66111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1"/>
              </a:solidFill>
            </a:ln>
          </c:spPr>
          <c:invertIfNegative val="0"/>
          <c:dLbls>
            <c:dLbl>
              <c:idx val="0"/>
              <c:layout>
                <c:manualLayout>
                  <c:x val="2.6388888888888878E-2"/>
                  <c:y val="-1.18078463603940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6388779527559084E-2"/>
                  <c:y val="-1.57437951471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5000000000000001E-2"/>
                  <c:y val="-1.37758207537930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3611111111111131E-2"/>
                  <c:y val="-1.574379514719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3611111111111131E-2"/>
                  <c:y val="-2.36156927207881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gradFill rotWithShape="1">
                <a:gsLst>
                  <a:gs pos="0">
                    <a:schemeClr val="accent5">
                      <a:tint val="50000"/>
                      <a:satMod val="30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txPr>
              <a:bodyPr/>
              <a:lstStyle/>
              <a:p>
                <a:pPr>
                  <a:defRPr b="1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2012</c:v>
                </c:pt>
                <c:pt idx="1">
                  <c:v>1458</c:v>
                </c:pt>
                <c:pt idx="2">
                  <c:v>1621</c:v>
                </c:pt>
                <c:pt idx="3">
                  <c:v>1605</c:v>
                </c:pt>
                <c:pt idx="4">
                  <c:v>1713</c:v>
                </c:pt>
                <c:pt idx="5">
                  <c:v>1831</c:v>
                </c:pt>
                <c:pt idx="6">
                  <c:v>1938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66701952"/>
        <c:axId val="66806144"/>
        <c:axId val="0"/>
      </c:bar3DChart>
      <c:catAx>
        <c:axId val="66701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 b="1" baseline="0">
                <a:latin typeface="Bookman Old Style" pitchFamily="18" charset="0"/>
              </a:defRPr>
            </a:pPr>
            <a:endParaRPr lang="ru-RU"/>
          </a:p>
        </c:txPr>
        <c:crossAx val="66806144"/>
        <c:crosses val="autoZero"/>
        <c:auto val="1"/>
        <c:lblAlgn val="ctr"/>
        <c:lblOffset val="100"/>
        <c:noMultiLvlLbl val="0"/>
      </c:catAx>
      <c:valAx>
        <c:axId val="668061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6701952"/>
        <c:crosses val="autoZero"/>
        <c:crossBetween val="between"/>
        <c:dispUnits>
          <c:builtInUnit val="thousands"/>
          <c:dispUnitsLbl>
            <c:layout>
              <c:manualLayout>
                <c:xMode val="edge"/>
                <c:yMode val="edge"/>
                <c:x val="1.1757952820057031E-2"/>
                <c:y val="8.8968888747110883E-2"/>
              </c:manualLayout>
            </c:layout>
            <c:tx>
              <c:rich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pPr>
                  <a:r>
                    <a:rPr lang="ru-RU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Тыс.</a:t>
                  </a:r>
                  <a:r>
                    <a:rPr lang="ru-RU" baseline="0" dirty="0" smtClean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рублей</a:t>
                  </a:r>
                  <a:endParaRPr lang="ru-RU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c:rich>
            </c:tx>
          </c:dispUnitsLbl>
        </c:dispUnits>
      </c:valAx>
      <c:spPr>
        <a:solidFill>
          <a:schemeClr val="accent6">
            <a:lumMod val="20000"/>
            <a:lumOff val="80000"/>
          </a:schemeClr>
        </a:solidFill>
      </c:spPr>
    </c:plotArea>
    <c:legend>
      <c:legendPos val="b"/>
      <c:layout>
        <c:manualLayout>
          <c:xMode val="edge"/>
          <c:yMode val="edge"/>
          <c:x val="1.7168692170879737E-2"/>
          <c:y val="0.93870042079071536"/>
          <c:w val="0.96438657749925527"/>
          <c:h val="6.1299579209284659E-2"/>
        </c:manualLayout>
      </c:layout>
      <c:overlay val="0"/>
      <c:spPr>
        <a:solidFill>
          <a:schemeClr val="accent6">
            <a:lumMod val="20000"/>
            <a:lumOff val="80000"/>
          </a:schemeClr>
        </a:solidFill>
        <a:ln>
          <a:noFill/>
        </a:ln>
      </c:spPr>
      <c:txPr>
        <a:bodyPr/>
        <a:lstStyle/>
        <a:p>
          <a:pPr>
            <a:defRPr sz="2000" b="1">
              <a:solidFill>
                <a:srgbClr val="002060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view3D>
      <c:rotX val="60"/>
      <c:rotY val="120"/>
      <c:depthPercent val="60"/>
      <c:rAngAx val="1"/>
    </c:view3D>
    <c:floor>
      <c:thickness val="0"/>
    </c:floor>
    <c:sideWall>
      <c:thickness val="0"/>
      <c:spPr>
        <a:solidFill>
          <a:schemeClr val="accent3">
            <a:lumMod val="40000"/>
            <a:lumOff val="60000"/>
          </a:schemeClr>
        </a:solidFill>
        <a:ln>
          <a:solidFill>
            <a:schemeClr val="tx1"/>
          </a:solidFill>
        </a:ln>
      </c:spPr>
    </c:sideWall>
    <c:backWall>
      <c:thickness val="0"/>
      <c:spPr>
        <a:solidFill>
          <a:schemeClr val="accent3">
            <a:lumMod val="40000"/>
            <a:lumOff val="60000"/>
          </a:schemeClr>
        </a:solidFill>
        <a:ln>
          <a:solidFill>
            <a:schemeClr val="tx1"/>
          </a:solidFill>
        </a:ln>
      </c:spPr>
    </c:backWall>
    <c:plotArea>
      <c:layout>
        <c:manualLayout>
          <c:layoutTarget val="inner"/>
          <c:xMode val="edge"/>
          <c:yMode val="edge"/>
          <c:x val="0.15169324406516041"/>
          <c:y val="1.3928437175169278E-2"/>
          <c:w val="0.82738158566185671"/>
          <c:h val="0.7282388873835907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Дотация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127112</c:v>
                </c:pt>
                <c:pt idx="1">
                  <c:v>142503.29999999999</c:v>
                </c:pt>
                <c:pt idx="2">
                  <c:v>136941.20000000001</c:v>
                </c:pt>
                <c:pt idx="3">
                  <c:v>127344</c:v>
                </c:pt>
                <c:pt idx="4">
                  <c:v>123296</c:v>
                </c:pt>
                <c:pt idx="5">
                  <c:v>114967.4</c:v>
                </c:pt>
                <c:pt idx="6">
                  <c:v>112473.1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Субсидии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26234.5</c:v>
                </c:pt>
                <c:pt idx="1">
                  <c:v>41140.1</c:v>
                </c:pt>
                <c:pt idx="2">
                  <c:v>35152.800000000003</c:v>
                </c:pt>
                <c:pt idx="3">
                  <c:v>47050.7</c:v>
                </c:pt>
                <c:pt idx="4">
                  <c:v>40419.800000000003</c:v>
                </c:pt>
                <c:pt idx="5">
                  <c:v>34601.9</c:v>
                </c:pt>
                <c:pt idx="6">
                  <c:v>37373.4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Субвенции</c:v>
                </c:pt>
              </c:strCache>
            </c:strRef>
          </c:tx>
          <c:spPr>
            <a:solidFill>
              <a:srgbClr val="FFC000"/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numCache>
            </c:numRef>
          </c:cat>
          <c:val>
            <c:numRef>
              <c:f>Лист1!$D$2:$D$8</c:f>
              <c:numCache>
                <c:formatCode>General</c:formatCode>
                <c:ptCount val="7"/>
                <c:pt idx="0">
                  <c:v>278148</c:v>
                </c:pt>
                <c:pt idx="1">
                  <c:v>307334.40000000002</c:v>
                </c:pt>
                <c:pt idx="2">
                  <c:v>460216</c:v>
                </c:pt>
                <c:pt idx="3">
                  <c:v>371234.9</c:v>
                </c:pt>
                <c:pt idx="4">
                  <c:v>373475.8</c:v>
                </c:pt>
                <c:pt idx="5">
                  <c:v>325591.40000000002</c:v>
                </c:pt>
                <c:pt idx="6">
                  <c:v>286353.09999999998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Меж. трансферты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numCache>
            </c:numRef>
          </c:cat>
          <c:val>
            <c:numRef>
              <c:f>Лист1!$E$2:$E$8</c:f>
              <c:numCache>
                <c:formatCode>General</c:formatCode>
                <c:ptCount val="7"/>
                <c:pt idx="0">
                  <c:v>1747</c:v>
                </c:pt>
                <c:pt idx="1">
                  <c:v>8434.33</c:v>
                </c:pt>
                <c:pt idx="2">
                  <c:v>17454.099999999999</c:v>
                </c:pt>
                <c:pt idx="3">
                  <c:v>23914.1</c:v>
                </c:pt>
                <c:pt idx="4">
                  <c:v>16657.8</c:v>
                </c:pt>
                <c:pt idx="5">
                  <c:v>18183</c:v>
                </c:pt>
                <c:pt idx="6">
                  <c:v>18400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Безвозмездные поступления от негосуд -ых ограниз-ях (грант)</c:v>
                </c:pt>
              </c:strCache>
            </c:strRef>
          </c:tx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numCache>
            </c:numRef>
          </c:cat>
          <c:val>
            <c:numRef>
              <c:f>Лист1!$F$2:$F$8</c:f>
              <c:numCache>
                <c:formatCode>General</c:formatCode>
                <c:ptCount val="7"/>
                <c:pt idx="2">
                  <c:v>1174</c:v>
                </c:pt>
                <c:pt idx="3">
                  <c:v>486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cylinder"/>
        <c:axId val="68442752"/>
        <c:axId val="68477312"/>
        <c:axId val="0"/>
      </c:bar3DChart>
      <c:catAx>
        <c:axId val="6844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68477312"/>
        <c:crosses val="autoZero"/>
        <c:auto val="1"/>
        <c:lblAlgn val="ctr"/>
        <c:lblOffset val="100"/>
        <c:noMultiLvlLbl val="0"/>
      </c:catAx>
      <c:valAx>
        <c:axId val="6847731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68442752"/>
        <c:crosses val="autoZero"/>
        <c:crossBetween val="between"/>
        <c:dispUnits>
          <c:builtInUnit val="thousands"/>
          <c:dispUnitsLbl>
            <c:layout>
              <c:manualLayout>
                <c:xMode val="edge"/>
                <c:yMode val="edge"/>
                <c:x val="7.7328272376515614E-2"/>
                <c:y val="5.1646278267407107E-2"/>
              </c:manualLayout>
            </c:layout>
            <c:tx>
              <c:rich>
                <a:bodyPr/>
                <a:lstStyle/>
                <a:p>
                  <a:pPr>
                    <a:defRPr/>
                  </a:pPr>
                  <a:r>
                    <a:rPr lang="ru-RU"/>
                    <a:t>Тыс. рублей</a:t>
                  </a:r>
                </a:p>
              </c:rich>
            </c:tx>
          </c:dispUnitsLbl>
        </c:dispUnits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solidFill>
      <a:schemeClr val="accent6">
        <a:lumMod val="20000"/>
        <a:lumOff val="80000"/>
      </a:schemeClr>
    </a:solidFill>
  </c:spPr>
  <c:txPr>
    <a:bodyPr/>
    <a:lstStyle/>
    <a:p>
      <a:pPr>
        <a:defRPr sz="14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190"/>
      <c:depthPercent val="10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8334021976492128E-2"/>
          <c:y val="2.5857719475277506E-2"/>
          <c:w val="0.56473513228619365"/>
          <c:h val="0.9036805025410606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tx1">
                  <a:lumMod val="95000"/>
                  <a:lumOff val="5000"/>
                </a:schemeClr>
              </a:solidFill>
            </a:ln>
            <a:effectLst>
              <a:outerShdw blurRad="76200" dist="12700" dir="8100000" sy="-23000" kx="800400" algn="br" rotWithShape="0">
                <a:prstClr val="black">
                  <a:alpha val="20000"/>
                </a:prstClr>
              </a:outerShdw>
            </a:effectLst>
          </c:spPr>
          <c:explosion val="12"/>
          <c:dPt>
            <c:idx val="0"/>
            <c:bubble3D val="0"/>
            <c:explosion val="4"/>
            <c:spPr>
              <a:solidFill>
                <a:srgbClr val="66FF66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5">
                  <a:lumMod val="7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rgbClr val="FF00FF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rgbClr val="0000FF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rgbClr val="FFFF00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6"/>
            <c:bubble3D val="0"/>
            <c:spPr>
              <a:solidFill>
                <a:srgbClr val="F72525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7"/>
            <c:bubble3D val="0"/>
            <c:spPr>
              <a:solidFill>
                <a:srgbClr val="00FFCC"/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76200" dist="12700" dir="8100000" sy="-23000" kx="800400" algn="b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0.16825634659782049"/>
                  <c:y val="3.83135537450941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1116083818730083"/>
                  <c:y val="-8.08002135034214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853548356582105E-2"/>
                  <c:y val="4.8740456367285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6534923132252506E-2"/>
                  <c:y val="8.3553313322970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1.7451080307096189E-3"/>
                  <c:y val="0.134654181034226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10115892842959907"/>
                  <c:y val="0.120856112987082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0.15731807549968274"/>
                  <c:y val="7.8590177651521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0.12189999027272946"/>
                  <c:y val="-1.35892545544418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gradFill rotWithShape="1">
                <a:gsLst>
                  <a:gs pos="0">
                    <a:schemeClr val="accent5">
                      <a:tint val="50000"/>
                      <a:satMod val="300000"/>
                    </a:schemeClr>
                  </a:gs>
                  <a:gs pos="35000">
                    <a:schemeClr val="accent5">
                      <a:tint val="37000"/>
                      <a:satMod val="300000"/>
                    </a:schemeClr>
                  </a:gs>
                  <a:gs pos="100000">
                    <a:schemeClr val="accent5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9525" cap="flat" cmpd="sng" algn="ctr">
                <a:solidFill>
                  <a:srgbClr val="3F3FFF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c:spPr>
            <c:txPr>
              <a:bodyPr/>
              <a:lstStyle/>
              <a:p>
                <a:pPr>
                  <a:defRPr sz="2000" b="1">
                    <a:solidFill>
                      <a:schemeClr val="dk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Налог на имущество</c:v>
                </c:pt>
                <c:pt idx="4">
                  <c:v>Доходы от использования имущества</c:v>
                </c:pt>
                <c:pt idx="5">
                  <c:v>Доходы от продажи земельных участков</c:v>
                </c:pt>
                <c:pt idx="6">
                  <c:v>Прочие налоги и сборы</c:v>
                </c:pt>
                <c:pt idx="7">
                  <c:v>Штрафы, санкции и возмещения ущерба</c:v>
                </c:pt>
              </c:strCache>
            </c:strRef>
          </c:cat>
          <c:val>
            <c:numRef>
              <c:f>Лист1!$B$2:$B$9</c:f>
              <c:numCache>
                <c:formatCode>0.0%</c:formatCode>
                <c:ptCount val="8"/>
                <c:pt idx="0">
                  <c:v>0.66734166173401044</c:v>
                </c:pt>
                <c:pt idx="1">
                  <c:v>0.19039533941867348</c:v>
                </c:pt>
                <c:pt idx="2">
                  <c:v>5.7462849309947349E-2</c:v>
                </c:pt>
                <c:pt idx="3">
                  <c:v>4.3412567369699992E-2</c:v>
                </c:pt>
                <c:pt idx="4">
                  <c:v>1.6153151188510545E-2</c:v>
                </c:pt>
                <c:pt idx="5">
                  <c:v>4.2057384965263718E-3</c:v>
                </c:pt>
                <c:pt idx="6">
                  <c:v>1.4704507928595907E-2</c:v>
                </c:pt>
                <c:pt idx="7">
                  <c:v>1.3863360229290631E-3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explosion val="25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Налог на имущество</c:v>
                </c:pt>
                <c:pt idx="4">
                  <c:v>Доходы от использования имущества</c:v>
                </c:pt>
                <c:pt idx="5">
                  <c:v>Доходы от продажи земельных участков</c:v>
                </c:pt>
                <c:pt idx="6">
                  <c:v>Прочие налоги и сборы</c:v>
                </c:pt>
                <c:pt idx="7">
                  <c:v>Штрафы, санкции и возмещения ущерба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explosion val="25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Налог на доходы физических лиц</c:v>
                </c:pt>
                <c:pt idx="1">
                  <c:v>Акцизы</c:v>
                </c:pt>
                <c:pt idx="2">
                  <c:v>Налоги на совокупный доход</c:v>
                </c:pt>
                <c:pt idx="3">
                  <c:v>Налог на имущество</c:v>
                </c:pt>
                <c:pt idx="4">
                  <c:v>Доходы от использования имущества</c:v>
                </c:pt>
                <c:pt idx="5">
                  <c:v>Доходы от продажи земельных участков</c:v>
                </c:pt>
                <c:pt idx="6">
                  <c:v>Прочие налоги и сборы</c:v>
                </c:pt>
                <c:pt idx="7">
                  <c:v>Штрафы, санкции и возмещения ущерба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8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61506914839977489"/>
          <c:y val="6.5692652310510913E-2"/>
          <c:w val="0.38209745762711866"/>
          <c:h val="0.82387032941866878"/>
        </c:manualLayout>
      </c:layout>
      <c:overlay val="0"/>
      <c:spPr>
        <a:solidFill>
          <a:schemeClr val="bg1"/>
        </a:solidFill>
        <a:effectLst>
          <a:softEdge rad="63500"/>
        </a:effectLst>
      </c:spPr>
    </c:legend>
    <c:plotVisOnly val="1"/>
    <c:dispBlanksAs val="zero"/>
    <c:showDLblsOverMax val="0"/>
  </c:chart>
  <c:txPr>
    <a:bodyPr/>
    <a:lstStyle/>
    <a:p>
      <a:pPr>
        <a:defRPr sz="1800">
          <a:solidFill>
            <a:srgbClr val="0000FF"/>
          </a:solidFill>
          <a:latin typeface="Bookman Old Style" pitchFamily="18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view3D>
      <c:rotX val="40"/>
      <c:rotY val="3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418635170603674E-3"/>
          <c:y val="8.921516890280165E-2"/>
          <c:w val="0.56473513228619321"/>
          <c:h val="0.9036805025410606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0"/>
          <c:dPt>
            <c:idx val="0"/>
            <c:bubble3D val="0"/>
            <c:spPr>
              <a:solidFill>
                <a:srgbClr val="00FFCC"/>
              </a:solidFill>
            </c:spPr>
          </c:dPt>
          <c:dPt>
            <c:idx val="1"/>
            <c:bubble3D val="0"/>
            <c:spPr>
              <a:solidFill>
                <a:srgbClr val="FFC000"/>
              </a:solidFill>
            </c:spPr>
          </c:dPt>
          <c:dPt>
            <c:idx val="2"/>
            <c:bubble3D val="0"/>
            <c:spPr>
              <a:solidFill>
                <a:srgbClr val="66FF66"/>
              </a:solidFill>
            </c:spPr>
          </c:dPt>
          <c:dPt>
            <c:idx val="3"/>
            <c:bubble3D val="0"/>
            <c:spPr>
              <a:solidFill>
                <a:srgbClr val="FF0000"/>
              </a:solidFill>
            </c:spPr>
          </c:dPt>
          <c:dPt>
            <c:idx val="4"/>
            <c:bubble3D val="0"/>
            <c:spPr>
              <a:solidFill>
                <a:srgbClr val="3366FF"/>
              </a:solidFill>
            </c:spPr>
          </c:dPt>
          <c:dLbls>
            <c:dLbl>
              <c:idx val="0"/>
              <c:layout>
                <c:manualLayout>
                  <c:x val="-0.10869083552055993"/>
                  <c:y val="5.10637706921453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8.5403762029746283E-2"/>
                  <c:y val="-0.108655410836704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6815365266841645"/>
                  <c:y val="-8.429639353797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5.3488832825700715E-4"/>
                  <c:y val="-2.22828823486957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2.7076050411031997E-2"/>
                  <c:y val="3.3527524719475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Лист1!$A$2:$A$6</c:f>
              <c:strCache>
                <c:ptCount val="5"/>
                <c:pt idx="0">
                  <c:v>Дотация - 123296 тыс. рублей, или 20,07%</c:v>
                </c:pt>
                <c:pt idx="1">
                  <c:v>Субсидии - 40419,8 тыс. рублей, или 6,58%</c:v>
                </c:pt>
                <c:pt idx="2">
                  <c:v>Субвенции - 373475,8 тыс. рублей, или 60,78%</c:v>
                </c:pt>
                <c:pt idx="3">
                  <c:v> Иные межбюджетные трансферты - 16657,8 тыс. рублей, или 2,71%</c:v>
                </c:pt>
                <c:pt idx="4">
                  <c:v>Собственные доходы Монгун-Тайгинского района - 60630 тыс. рублей, или 9,87%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5"/>
                <c:pt idx="0">
                  <c:v>0.20065115282953341</c:v>
                </c:pt>
                <c:pt idx="1">
                  <c:v>6.577893416768732E-2</c:v>
                </c:pt>
                <c:pt idx="2">
                  <c:v>0.60779222216399764</c:v>
                </c:pt>
                <c:pt idx="3">
                  <c:v>2.71088013690939E-2</c:v>
                </c:pt>
                <c:pt idx="4">
                  <c:v>9.8668889469687673E-2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8663681102362208"/>
          <c:y val="7.7188523170628104E-2"/>
          <c:w val="0.40502985564304467"/>
          <c:h val="0.84562295365874385"/>
        </c:manualLayout>
      </c:layout>
      <c:overlay val="0"/>
      <c:spPr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c:spPr>
      <c:txPr>
        <a:bodyPr/>
        <a:lstStyle/>
        <a:p>
          <a:pPr>
            <a:defRPr b="1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389107611548566E-3"/>
          <c:y val="0.15747337188015709"/>
          <c:w val="0.46953483589422612"/>
          <c:h val="0.7495629711116825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8575">
              <a:solidFill>
                <a:schemeClr val="tx1"/>
              </a:solidFill>
            </a:ln>
          </c:spPr>
          <c:explosion val="1"/>
          <c:dPt>
            <c:idx val="0"/>
            <c:bubble3D val="0"/>
            <c:spPr>
              <a:solidFill>
                <a:srgbClr val="FF0000"/>
              </a:solidFill>
              <a:ln w="28575">
                <a:solidFill>
                  <a:schemeClr val="tx1"/>
                </a:solidFill>
              </a:ln>
            </c:spPr>
          </c:dPt>
          <c:dPt>
            <c:idx val="3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c:spPr>
          </c:dPt>
          <c:dPt>
            <c:idx val="4"/>
            <c:bubble3D val="0"/>
            <c:spPr>
              <a:solidFill>
                <a:srgbClr val="FFFF00"/>
              </a:solidFill>
              <a:ln w="28575">
                <a:solidFill>
                  <a:schemeClr val="tx1"/>
                </a:solidFill>
              </a:ln>
            </c:spPr>
          </c:dPt>
          <c:dPt>
            <c:idx val="5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-1.5726339058856443E-2"/>
                  <c:y val="-2.28552305355919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5773830918533024E-5"/>
                  <c:y val="-8.33682556116552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7064919853890266E-2"/>
                  <c:y val="-3.4780908457316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2.0750078348952958E-2"/>
                  <c:y val="-1.29529905048752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3.5078530439232147E-2"/>
                  <c:y val="4.5474782380048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12576434494078237"/>
                  <c:y val="-0.25141444564711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1.7825568678915146E-2"/>
                  <c:y val="-4.8061943345838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6.6667878940164363E-2"/>
                  <c:y val="9.1852562449891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6.5599984772858888E-2"/>
                  <c:y val="2.15106294451204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3.4256530407361437E-2"/>
                  <c:y val="-3.37293183544771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Лист1!$A$2:$A$14</c:f>
              <c:strCache>
                <c:ptCount val="13"/>
                <c:pt idx="0">
                  <c:v>Общегосударственные вопросы - 6,34%</c:v>
                </c:pt>
                <c:pt idx="1">
                  <c:v>Национальная безопасность - 0,69%</c:v>
                </c:pt>
                <c:pt idx="2">
                  <c:v>Национальная экономика - 2.89%</c:v>
                </c:pt>
                <c:pt idx="3">
                  <c:v>ЖКХ - 0.72%</c:v>
                </c:pt>
                <c:pt idx="4">
                  <c:v>Охрана окружающей среды - 0,05%</c:v>
                </c:pt>
                <c:pt idx="5">
                  <c:v>Образование - 75,50%</c:v>
                </c:pt>
                <c:pt idx="6">
                  <c:v>Культура - 6,84%</c:v>
                </c:pt>
                <c:pt idx="7">
                  <c:v>Здравоохранение - 0,049%</c:v>
                </c:pt>
                <c:pt idx="8">
                  <c:v>Социальная политика - 5,20%</c:v>
                </c:pt>
                <c:pt idx="9">
                  <c:v>Физическая культура и спорт - 0,09%</c:v>
                </c:pt>
                <c:pt idx="10">
                  <c:v>СМИ - 0,03%</c:v>
                </c:pt>
                <c:pt idx="11">
                  <c:v>Обслуживание муниципального долга- 0,00%</c:v>
                </c:pt>
                <c:pt idx="12">
                  <c:v>Межбюджетные трансферты - 1,60%</c:v>
                </c:pt>
              </c:strCache>
            </c:strRef>
          </c:cat>
          <c:val>
            <c:numRef>
              <c:f>Лист1!$B$2:$B$14</c:f>
              <c:numCache>
                <c:formatCode>0.00%</c:formatCode>
                <c:ptCount val="13"/>
                <c:pt idx="0">
                  <c:v>6.3433174488843724E-2</c:v>
                </c:pt>
                <c:pt idx="1">
                  <c:v>6.8876629550152536E-3</c:v>
                </c:pt>
                <c:pt idx="2">
                  <c:v>2.8855621522869603E-2</c:v>
                </c:pt>
                <c:pt idx="3">
                  <c:v>7.1632995345328092E-3</c:v>
                </c:pt>
                <c:pt idx="4">
                  <c:v>5.1588385224956277E-4</c:v>
                </c:pt>
                <c:pt idx="5">
                  <c:v>0.75503830234178715</c:v>
                </c:pt>
                <c:pt idx="6">
                  <c:v>6.8383392510798571E-2</c:v>
                </c:pt>
                <c:pt idx="7" formatCode="0.000%">
                  <c:v>4.8821815670305625E-4</c:v>
                </c:pt>
                <c:pt idx="8">
                  <c:v>5.2027659511449852E-2</c:v>
                </c:pt>
                <c:pt idx="9">
                  <c:v>8.9994880218930036E-4</c:v>
                </c:pt>
                <c:pt idx="10">
                  <c:v>3.2547877113537087E-4</c:v>
                </c:pt>
                <c:pt idx="11">
                  <c:v>1.7901332412445397E-6</c:v>
                </c:pt>
                <c:pt idx="12">
                  <c:v>1.5979567419184434E-2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ln w="28575">
              <a:noFill/>
            </a:ln>
          </c:spPr>
          <c:explosion val="25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Лист1!$A$2:$A$14</c:f>
              <c:strCache>
                <c:ptCount val="13"/>
                <c:pt idx="0">
                  <c:v>Общегосударственные вопросы - 6,34%</c:v>
                </c:pt>
                <c:pt idx="1">
                  <c:v>Национальная безопасность - 0,69%</c:v>
                </c:pt>
                <c:pt idx="2">
                  <c:v>Национальная экономика - 2.89%</c:v>
                </c:pt>
                <c:pt idx="3">
                  <c:v>ЖКХ - 0.72%</c:v>
                </c:pt>
                <c:pt idx="4">
                  <c:v>Охрана окружающей среды - 0,05%</c:v>
                </c:pt>
                <c:pt idx="5">
                  <c:v>Образование - 75,50%</c:v>
                </c:pt>
                <c:pt idx="6">
                  <c:v>Культура - 6,84%</c:v>
                </c:pt>
                <c:pt idx="7">
                  <c:v>Здравоохранение - 0,049%</c:v>
                </c:pt>
                <c:pt idx="8">
                  <c:v>Социальная политика - 5,20%</c:v>
                </c:pt>
                <c:pt idx="9">
                  <c:v>Физическая культура и спорт - 0,09%</c:v>
                </c:pt>
                <c:pt idx="10">
                  <c:v>СМИ - 0,03%</c:v>
                </c:pt>
                <c:pt idx="11">
                  <c:v>Обслуживание муниципального долга- 0,00%</c:v>
                </c:pt>
                <c:pt idx="12">
                  <c:v>Межбюджетные трансферты - 1,60%</c:v>
                </c:pt>
              </c:strCache>
            </c:strRef>
          </c:cat>
          <c:val>
            <c:numRef>
              <c:f>Лист1!$C$2:$C$14</c:f>
              <c:numCache>
                <c:formatCode>General</c:formatCode>
                <c:ptCount val="13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Столбец3</c:v>
                </c:pt>
              </c:strCache>
            </c:strRef>
          </c:tx>
          <c:spPr>
            <a:ln w="28575">
              <a:noFill/>
            </a:ln>
          </c:spPr>
          <c:explosion val="25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Лист1!$A$2:$A$14</c:f>
              <c:strCache>
                <c:ptCount val="13"/>
                <c:pt idx="0">
                  <c:v>Общегосударственные вопросы - 6,34%</c:v>
                </c:pt>
                <c:pt idx="1">
                  <c:v>Национальная безопасность - 0,69%</c:v>
                </c:pt>
                <c:pt idx="2">
                  <c:v>Национальная экономика - 2.89%</c:v>
                </c:pt>
                <c:pt idx="3">
                  <c:v>ЖКХ - 0.72%</c:v>
                </c:pt>
                <c:pt idx="4">
                  <c:v>Охрана окружающей среды - 0,05%</c:v>
                </c:pt>
                <c:pt idx="5">
                  <c:v>Образование - 75,50%</c:v>
                </c:pt>
                <c:pt idx="6">
                  <c:v>Культура - 6,84%</c:v>
                </c:pt>
                <c:pt idx="7">
                  <c:v>Здравоохранение - 0,049%</c:v>
                </c:pt>
                <c:pt idx="8">
                  <c:v>Социальная политика - 5,20%</c:v>
                </c:pt>
                <c:pt idx="9">
                  <c:v>Физическая культура и спорт - 0,09%</c:v>
                </c:pt>
                <c:pt idx="10">
                  <c:v>СМИ - 0,03%</c:v>
                </c:pt>
                <c:pt idx="11">
                  <c:v>Обслуживание муниципального долга- 0,00%</c:v>
                </c:pt>
                <c:pt idx="12">
                  <c:v>Межбюджетные трансферты - 1,60%</c:v>
                </c:pt>
              </c:strCache>
            </c:strRef>
          </c:cat>
          <c:val>
            <c:numRef>
              <c:f>Лист1!$D$2:$D$14</c:f>
              <c:numCache>
                <c:formatCode>General</c:formatCode>
                <c:ptCount val="13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48570481660525405"/>
          <c:y val="0"/>
          <c:w val="0.51429516622922133"/>
          <c:h val="1"/>
        </c:manualLayout>
      </c:layout>
      <c:overlay val="0"/>
      <c:spPr>
        <a:solidFill>
          <a:schemeClr val="accent6">
            <a:lumMod val="20000"/>
            <a:lumOff val="80000"/>
          </a:schemeClr>
        </a:solidFill>
      </c:spPr>
      <c:txPr>
        <a:bodyPr/>
        <a:lstStyle/>
        <a:p>
          <a:pPr>
            <a:defRPr sz="1800">
              <a:latin typeface="Mongolian Baiti" pitchFamily="66" charset="0"/>
              <a:cs typeface="Mongolian Baiti" pitchFamily="66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</c:sp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7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3389107611548566E-3"/>
          <c:y val="0.15747337188015709"/>
          <c:w val="0.43299416056843265"/>
          <c:h val="0.6902698315588333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28575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0000"/>
              </a:solidFill>
              <a:ln w="28575">
                <a:solidFill>
                  <a:schemeClr val="tx1"/>
                </a:solidFill>
              </a:ln>
            </c:spPr>
          </c:dPt>
          <c:dPt>
            <c:idx val="3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 w="28575">
                <a:solidFill>
                  <a:schemeClr val="tx1"/>
                </a:solidFill>
              </a:ln>
            </c:spPr>
          </c:dPt>
          <c:dPt>
            <c:idx val="4"/>
            <c:bubble3D val="0"/>
            <c:spPr>
              <a:solidFill>
                <a:srgbClr val="FFFF00"/>
              </a:solidFill>
              <a:ln w="28575">
                <a:solidFill>
                  <a:schemeClr val="tx1"/>
                </a:solidFill>
              </a:ln>
            </c:spPr>
          </c:dPt>
          <c:dPt>
            <c:idx val="5"/>
            <c:bubble3D val="0"/>
            <c:spPr>
              <a:solidFill>
                <a:srgbClr val="FF0000"/>
              </a:solidFill>
              <a:ln w="28575">
                <a:solidFill>
                  <a:schemeClr val="tx1"/>
                </a:solidFill>
              </a:ln>
            </c:spPr>
          </c:dPt>
          <c:dLbls>
            <c:dLbl>
              <c:idx val="0"/>
              <c:layout>
                <c:manualLayout>
                  <c:x val="3.0652146584251239E-2"/>
                  <c:y val="-2.577028478317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3674114391241912E-2"/>
                  <c:y val="7.3165721337400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7.5368040886644561E-2"/>
                  <c:y val="6.2460082155126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5.2905462471294186E-3"/>
                  <c:y val="-0.110394737530132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3835234365178714E-2"/>
                  <c:y val="-2.09335714771264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8993092012656233E-2"/>
                  <c:y val="8.0627510388910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.10754588946866128"/>
                  <c:y val="-0.2387997698472460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6.5609612398434089E-2"/>
                  <c:y val="9.89850502768757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3.0305552063543215E-2"/>
                  <c:y val="-2.49053260200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6.7914151199158862E-2"/>
                  <c:y val="-8.04733807097832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6.9391803083222819E-2"/>
                  <c:y val="-4.7959717596645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Лист1!$A$2:$A$9</c:f>
              <c:strCache>
                <c:ptCount val="8"/>
                <c:pt idx="0">
                  <c:v>Управление сельского хозяйства 3888,685 тыс. рублей,  или 0,6%</c:v>
                </c:pt>
                <c:pt idx="1">
                  <c:v>Администрация муниц. Района 60409,673 тыс. рублей, или 9,8%</c:v>
                </c:pt>
                <c:pt idx="2">
                  <c:v>Управление труда и Социальной работы 26042,525 тыс. рублей, или 4,2%</c:v>
                </c:pt>
                <c:pt idx="3">
                  <c:v>Хурал представителей муниципального района 1319,440 тыс. рублей, или 0,2%</c:v>
                </c:pt>
                <c:pt idx="4">
                  <c:v>Контрольно-счетный орган 1459,484 тыс. рублей или 0,2%</c:v>
                </c:pt>
                <c:pt idx="5">
                  <c:v>Управление Образования 438034,795 тыс. рублей, или 71,3%</c:v>
                </c:pt>
                <c:pt idx="6">
                  <c:v>Отдел культуры 68861,657 тыс. рублей, или 11,2%</c:v>
                </c:pt>
                <c:pt idx="7">
                  <c:v>Финансовое управление 14463,141 тыс. рублей, или 2,4%</c:v>
                </c:pt>
              </c:strCache>
            </c:strRef>
          </c:cat>
          <c:val>
            <c:numRef>
              <c:f>Лист1!$B$2:$B$9</c:f>
              <c:numCache>
                <c:formatCode>0.0%</c:formatCode>
                <c:ptCount val="8"/>
                <c:pt idx="0">
                  <c:v>6.328422075662748E-3</c:v>
                </c:pt>
                <c:pt idx="1">
                  <c:v>9.8310330663647957E-2</c:v>
                </c:pt>
                <c:pt idx="2">
                  <c:v>4.2381445171310872E-2</c:v>
                </c:pt>
                <c:pt idx="3">
                  <c:v>2.1472485489342687E-3</c:v>
                </c:pt>
                <c:pt idx="4">
                  <c:v>2.3751552940586779E-3</c:v>
                </c:pt>
                <c:pt idx="5">
                  <c:v>0.71285513395567035</c:v>
                </c:pt>
                <c:pt idx="6">
                  <c:v>0.11206503749352704</c:v>
                </c:pt>
                <c:pt idx="7">
                  <c:v>2.3537226797187991E-2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51240768545684079"/>
          <c:y val="0"/>
          <c:w val="0.48759231454315921"/>
          <c:h val="1"/>
        </c:manualLayout>
      </c:layout>
      <c:overlay val="0"/>
      <c:spPr>
        <a:solidFill>
          <a:schemeClr val="accent6">
            <a:lumMod val="20000"/>
            <a:lumOff val="80000"/>
          </a:schemeClr>
        </a:solidFill>
      </c:spPr>
      <c:txPr>
        <a:bodyPr/>
        <a:lstStyle/>
        <a:p>
          <a:pPr>
            <a:defRPr sz="1600">
              <a:latin typeface="Mongolian Baiti" pitchFamily="66" charset="0"/>
              <a:cs typeface="Mongolian Baiti" pitchFamily="66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</c:sp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ФОТ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c:spPr>
          <c:invertIfNegative val="0"/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0</c:formatCode>
                <c:ptCount val="7"/>
                <c:pt idx="0">
                  <c:v>314134.58399999997</c:v>
                </c:pt>
                <c:pt idx="1">
                  <c:v>350423.85200000001</c:v>
                </c:pt>
                <c:pt idx="2" formatCode="General">
                  <c:v>365492</c:v>
                </c:pt>
                <c:pt idx="3">
                  <c:v>387866</c:v>
                </c:pt>
                <c:pt idx="4">
                  <c:v>466724</c:v>
                </c:pt>
                <c:pt idx="5">
                  <c:v>421103</c:v>
                </c:pt>
                <c:pt idx="6">
                  <c:v>475427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93574272"/>
        <c:axId val="93575808"/>
      </c:barChart>
      <c:catAx>
        <c:axId val="93574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93575808"/>
        <c:crosses val="autoZero"/>
        <c:auto val="1"/>
        <c:lblAlgn val="ctr"/>
        <c:lblOffset val="100"/>
        <c:noMultiLvlLbl val="0"/>
      </c:catAx>
      <c:valAx>
        <c:axId val="93575808"/>
        <c:scaling>
          <c:orientation val="minMax"/>
        </c:scaling>
        <c:delete val="0"/>
        <c:axPos val="l"/>
        <c:majorGridlines/>
        <c:numFmt formatCode="0" sourceLinked="1"/>
        <c:majorTickMark val="none"/>
        <c:minorTickMark val="none"/>
        <c:tickLblPos val="nextTo"/>
        <c:crossAx val="93574272"/>
        <c:crosses val="autoZero"/>
        <c:crossBetween val="between"/>
        <c:dispUnits>
          <c:builtInUnit val="thousands"/>
          <c:dispUnitsLbl>
            <c:layout>
              <c:manualLayout>
                <c:xMode val="edge"/>
                <c:yMode val="edge"/>
                <c:x val="1.1887678807837121E-2"/>
                <c:y val="2.9315222691305903E-2"/>
              </c:manualLayout>
            </c:layout>
            <c:tx>
              <c:rich>
                <a:bodyPr/>
                <a:lstStyle/>
                <a:p>
                  <a:pPr>
                    <a:defRPr/>
                  </a:pPr>
                  <a:r>
                    <a:rPr lang="ru-RU"/>
                    <a:t>Тыс. рублей</a:t>
                  </a:r>
                </a:p>
              </c:rich>
            </c:tx>
          </c:dispUnitsLbl>
        </c:dispUnits>
      </c:valAx>
      <c:dTable>
        <c:showHorzBorder val="1"/>
        <c:showVertBorder val="1"/>
        <c:showOutline val="1"/>
        <c:showKeys val="1"/>
      </c:dTable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solidFill>
      <a:schemeClr val="accent5">
        <a:lumMod val="20000"/>
        <a:lumOff val="80000"/>
      </a:schemeClr>
    </a:solidFill>
    <a:ln>
      <a:solidFill>
        <a:schemeClr val="tx1"/>
      </a:solidFill>
    </a:ln>
  </c:spPr>
  <c:txPr>
    <a:bodyPr/>
    <a:lstStyle/>
    <a:p>
      <a:pPr>
        <a:defRPr sz="1800">
          <a:latin typeface="Times New Roman" panose="02020603050405020304" pitchFamily="18" charset="0"/>
          <a:cs typeface="Times New Roman" panose="02020603050405020304" pitchFamily="18" charset="0"/>
        </a:defRPr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AD439F-CEF6-497F-B9BE-527AEDB98F33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/>
      <dgm:spPr/>
      <dgm:t>
        <a:bodyPr/>
        <a:lstStyle/>
        <a:p>
          <a:endParaRPr lang="ru-RU"/>
        </a:p>
      </dgm:t>
    </dgm:pt>
    <dgm:pt modelId="{583476B3-880F-44FC-B3A5-04366E840AEF}">
      <dgm:prSet/>
      <dgm:spPr/>
      <dgm:t>
        <a:bodyPr/>
        <a:lstStyle/>
        <a:p>
          <a:pPr rtl="0"/>
          <a:r>
            <a:rPr lang="ru-RU" smtClean="0"/>
            <a:t>Своевременное выполнение социальных обязательств перед населением;</a:t>
          </a:r>
          <a:endParaRPr lang="ru-RU"/>
        </a:p>
      </dgm:t>
    </dgm:pt>
    <dgm:pt modelId="{E80E7D99-0D0B-4201-AC96-9D9556205E15}" type="parTrans" cxnId="{47802C0B-4B4C-4D47-AD00-155A0F9B303E}">
      <dgm:prSet/>
      <dgm:spPr/>
      <dgm:t>
        <a:bodyPr/>
        <a:lstStyle/>
        <a:p>
          <a:endParaRPr lang="ru-RU"/>
        </a:p>
      </dgm:t>
    </dgm:pt>
    <dgm:pt modelId="{918E0FA1-9A03-4098-97FB-77DBBA277A7E}" type="sibTrans" cxnId="{47802C0B-4B4C-4D47-AD00-155A0F9B303E}">
      <dgm:prSet/>
      <dgm:spPr/>
      <dgm:t>
        <a:bodyPr/>
        <a:lstStyle/>
        <a:p>
          <a:endParaRPr lang="ru-RU"/>
        </a:p>
      </dgm:t>
    </dgm:pt>
    <dgm:pt modelId="{A62326F2-91DA-4F58-A497-87EB3B6D4C0E}">
      <dgm:prSet/>
      <dgm:spPr/>
      <dgm:t>
        <a:bodyPr/>
        <a:lstStyle/>
        <a:p>
          <a:pPr rtl="0"/>
          <a:r>
            <a:rPr lang="ru-RU" smtClean="0"/>
            <a:t>Повышение качества жизни и благосостояния граждан;</a:t>
          </a:r>
          <a:endParaRPr lang="ru-RU"/>
        </a:p>
      </dgm:t>
    </dgm:pt>
    <dgm:pt modelId="{EB7ABE61-DEDA-47B3-A226-2DF2F303E280}" type="parTrans" cxnId="{B2A1FC7A-0391-40F0-975C-D7A35492660F}">
      <dgm:prSet/>
      <dgm:spPr/>
      <dgm:t>
        <a:bodyPr/>
        <a:lstStyle/>
        <a:p>
          <a:endParaRPr lang="ru-RU"/>
        </a:p>
      </dgm:t>
    </dgm:pt>
    <dgm:pt modelId="{5368D240-6E82-4D67-A00C-30F6A397A7F0}" type="sibTrans" cxnId="{B2A1FC7A-0391-40F0-975C-D7A35492660F}">
      <dgm:prSet/>
      <dgm:spPr/>
      <dgm:t>
        <a:bodyPr/>
        <a:lstStyle/>
        <a:p>
          <a:endParaRPr lang="ru-RU"/>
        </a:p>
      </dgm:t>
    </dgm:pt>
    <dgm:pt modelId="{7B8FE765-3C99-4490-B7A2-0610FE9A561F}">
      <dgm:prSet/>
      <dgm:spPr/>
      <dgm:t>
        <a:bodyPr/>
        <a:lstStyle/>
        <a:p>
          <a:pPr rtl="0"/>
          <a:r>
            <a:rPr lang="ru-RU" smtClean="0"/>
            <a:t>Повышение реалистичности бюджета;</a:t>
          </a:r>
          <a:endParaRPr lang="ru-RU"/>
        </a:p>
      </dgm:t>
    </dgm:pt>
    <dgm:pt modelId="{246F1720-66C8-4516-8A42-D013A6A44F50}" type="parTrans" cxnId="{92954916-2F32-454C-A537-13D0D03CB3BD}">
      <dgm:prSet/>
      <dgm:spPr/>
      <dgm:t>
        <a:bodyPr/>
        <a:lstStyle/>
        <a:p>
          <a:endParaRPr lang="ru-RU"/>
        </a:p>
      </dgm:t>
    </dgm:pt>
    <dgm:pt modelId="{C3EE97E2-83BE-415B-9F79-76902C41AAF0}" type="sibTrans" cxnId="{92954916-2F32-454C-A537-13D0D03CB3BD}">
      <dgm:prSet/>
      <dgm:spPr/>
      <dgm:t>
        <a:bodyPr/>
        <a:lstStyle/>
        <a:p>
          <a:endParaRPr lang="ru-RU"/>
        </a:p>
      </dgm:t>
    </dgm:pt>
    <dgm:pt modelId="{7023E713-E0E3-4637-B16E-04EA4D79D533}">
      <dgm:prSet/>
      <dgm:spPr/>
      <dgm:t>
        <a:bodyPr/>
        <a:lstStyle/>
        <a:p>
          <a:pPr rtl="0"/>
          <a:r>
            <a:rPr lang="ru-RU" smtClean="0"/>
            <a:t>Сохранение и развитие налогового потенциала;</a:t>
          </a:r>
          <a:endParaRPr lang="ru-RU"/>
        </a:p>
      </dgm:t>
    </dgm:pt>
    <dgm:pt modelId="{D56FECC0-F65A-4FBA-8B98-EE4A40B0C927}" type="parTrans" cxnId="{0BC80C9F-B33C-4516-9AFA-80384A01EB51}">
      <dgm:prSet/>
      <dgm:spPr/>
      <dgm:t>
        <a:bodyPr/>
        <a:lstStyle/>
        <a:p>
          <a:endParaRPr lang="ru-RU"/>
        </a:p>
      </dgm:t>
    </dgm:pt>
    <dgm:pt modelId="{DD8269E0-72B7-4544-8D69-63B060A61B1C}" type="sibTrans" cxnId="{0BC80C9F-B33C-4516-9AFA-80384A01EB51}">
      <dgm:prSet/>
      <dgm:spPr/>
      <dgm:t>
        <a:bodyPr/>
        <a:lstStyle/>
        <a:p>
          <a:endParaRPr lang="ru-RU"/>
        </a:p>
      </dgm:t>
    </dgm:pt>
    <dgm:pt modelId="{4983E666-D147-4B02-9377-1FB86B1F4CB2}">
      <dgm:prSet/>
      <dgm:spPr/>
      <dgm:t>
        <a:bodyPr/>
        <a:lstStyle/>
        <a:p>
          <a:pPr rtl="0"/>
          <a:r>
            <a:rPr lang="ru-RU" smtClean="0"/>
            <a:t>Выполнение всех социальных гарантий, принятых муниципальным образованием;</a:t>
          </a:r>
          <a:endParaRPr lang="ru-RU"/>
        </a:p>
      </dgm:t>
    </dgm:pt>
    <dgm:pt modelId="{05DF1E43-E481-4836-8F20-BE7F5A337883}" type="parTrans" cxnId="{F84B30DA-1017-4AE4-B07B-65BCE96DA3F6}">
      <dgm:prSet/>
      <dgm:spPr/>
      <dgm:t>
        <a:bodyPr/>
        <a:lstStyle/>
        <a:p>
          <a:endParaRPr lang="ru-RU"/>
        </a:p>
      </dgm:t>
    </dgm:pt>
    <dgm:pt modelId="{0493B985-28DC-4B32-AA70-C351DE203017}" type="sibTrans" cxnId="{F84B30DA-1017-4AE4-B07B-65BCE96DA3F6}">
      <dgm:prSet/>
      <dgm:spPr/>
      <dgm:t>
        <a:bodyPr/>
        <a:lstStyle/>
        <a:p>
          <a:endParaRPr lang="ru-RU"/>
        </a:p>
      </dgm:t>
    </dgm:pt>
    <dgm:pt modelId="{77C0EA99-58E6-43EF-968C-F815FB87E5CC}">
      <dgm:prSet/>
      <dgm:spPr/>
      <dgm:t>
        <a:bodyPr/>
        <a:lstStyle/>
        <a:p>
          <a:pPr rtl="0"/>
          <a:r>
            <a:rPr lang="ru-RU" smtClean="0"/>
            <a:t>Проведение мониторинга и анализа муниципальных нормативно-правовых актов по местным налогам;</a:t>
          </a:r>
          <a:endParaRPr lang="ru-RU"/>
        </a:p>
      </dgm:t>
    </dgm:pt>
    <dgm:pt modelId="{E56BCE63-D078-486A-9A76-5B557358FEE0}" type="parTrans" cxnId="{0FE237DC-DBE8-43BF-BB74-C9F449A1347B}">
      <dgm:prSet/>
      <dgm:spPr/>
      <dgm:t>
        <a:bodyPr/>
        <a:lstStyle/>
        <a:p>
          <a:endParaRPr lang="ru-RU"/>
        </a:p>
      </dgm:t>
    </dgm:pt>
    <dgm:pt modelId="{2551016B-26C7-4D00-8C0B-C90E0B52F508}" type="sibTrans" cxnId="{0FE237DC-DBE8-43BF-BB74-C9F449A1347B}">
      <dgm:prSet/>
      <dgm:spPr/>
      <dgm:t>
        <a:bodyPr/>
        <a:lstStyle/>
        <a:p>
          <a:endParaRPr lang="ru-RU"/>
        </a:p>
      </dgm:t>
    </dgm:pt>
    <dgm:pt modelId="{4B1B62C0-E369-4E2E-BCF3-8012F4643C27}">
      <dgm:prSet/>
      <dgm:spPr/>
      <dgm:t>
        <a:bodyPr/>
        <a:lstStyle/>
        <a:p>
          <a:pPr rtl="0"/>
          <a:r>
            <a:rPr lang="ru-RU" dirty="0" smtClean="0"/>
            <a:t>Осуществление внутреннего финансового контроля и аудита</a:t>
          </a:r>
          <a:endParaRPr lang="ru-RU" dirty="0"/>
        </a:p>
      </dgm:t>
    </dgm:pt>
    <dgm:pt modelId="{93B66836-C492-4F2D-A9B9-C531FAD75F34}" type="parTrans" cxnId="{3888AD34-3268-4502-B628-875C4F189106}">
      <dgm:prSet/>
      <dgm:spPr/>
      <dgm:t>
        <a:bodyPr/>
        <a:lstStyle/>
        <a:p>
          <a:endParaRPr lang="ru-RU"/>
        </a:p>
      </dgm:t>
    </dgm:pt>
    <dgm:pt modelId="{D425C18E-5A2D-4330-A888-19CA2A2D8C63}" type="sibTrans" cxnId="{3888AD34-3268-4502-B628-875C4F189106}">
      <dgm:prSet/>
      <dgm:spPr/>
      <dgm:t>
        <a:bodyPr/>
        <a:lstStyle/>
        <a:p>
          <a:endParaRPr lang="ru-RU"/>
        </a:p>
      </dgm:t>
    </dgm:pt>
    <dgm:pt modelId="{D87B00B2-FDD8-4B42-BC5D-FD0F60AFB078}" type="pres">
      <dgm:prSet presAssocID="{CEAD439F-CEF6-497F-B9BE-527AEDB98F3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90F3C4-0173-40C5-8FCD-6936CB57FC48}" type="pres">
      <dgm:prSet presAssocID="{583476B3-880F-44FC-B3A5-04366E840AEF}" presName="node" presStyleLbl="node1" presStyleIdx="0" presStyleCnt="7" custLinFactNeighborX="-1846" custLinFactNeighborY="-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7CB1DD-9992-47CD-A997-2B30697DD8F0}" type="pres">
      <dgm:prSet presAssocID="{918E0FA1-9A03-4098-97FB-77DBBA277A7E}" presName="sibTrans" presStyleCnt="0"/>
      <dgm:spPr/>
    </dgm:pt>
    <dgm:pt modelId="{19F22EEC-8370-46E6-8C9C-B4161C4C1927}" type="pres">
      <dgm:prSet presAssocID="{A62326F2-91DA-4F58-A497-87EB3B6D4C0E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19ABFB-EB03-4A28-93E7-7531D0D97F7D}" type="pres">
      <dgm:prSet presAssocID="{5368D240-6E82-4D67-A00C-30F6A397A7F0}" presName="sibTrans" presStyleCnt="0"/>
      <dgm:spPr/>
    </dgm:pt>
    <dgm:pt modelId="{014715A0-F26E-4CA5-93D5-1045011C1DFB}" type="pres">
      <dgm:prSet presAssocID="{7B8FE765-3C99-4490-B7A2-0610FE9A561F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4189C6-09C9-487E-BE66-3D727E1A0A29}" type="pres">
      <dgm:prSet presAssocID="{C3EE97E2-83BE-415B-9F79-76902C41AAF0}" presName="sibTrans" presStyleCnt="0"/>
      <dgm:spPr/>
    </dgm:pt>
    <dgm:pt modelId="{CAC1C455-861B-4D87-A63F-2C9AE61AF06F}" type="pres">
      <dgm:prSet presAssocID="{7023E713-E0E3-4637-B16E-04EA4D79D533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464789-D101-4227-9C15-E8FB8AE45881}" type="pres">
      <dgm:prSet presAssocID="{DD8269E0-72B7-4544-8D69-63B060A61B1C}" presName="sibTrans" presStyleCnt="0"/>
      <dgm:spPr/>
    </dgm:pt>
    <dgm:pt modelId="{C183CE19-4C8C-4C3B-97E7-1AC3D4F3D8EF}" type="pres">
      <dgm:prSet presAssocID="{4983E666-D147-4B02-9377-1FB86B1F4CB2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90827F-E403-4F6B-B8A2-FF8892B206AA}" type="pres">
      <dgm:prSet presAssocID="{0493B985-28DC-4B32-AA70-C351DE203017}" presName="sibTrans" presStyleCnt="0"/>
      <dgm:spPr/>
    </dgm:pt>
    <dgm:pt modelId="{A2ABBA61-EAB4-40B2-9AF6-FDD406CF5CF4}" type="pres">
      <dgm:prSet presAssocID="{77C0EA99-58E6-43EF-968C-F815FB87E5CC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52302E-4ED7-4CFE-9B34-0C71207ECC26}" type="pres">
      <dgm:prSet presAssocID="{2551016B-26C7-4D00-8C0B-C90E0B52F508}" presName="sibTrans" presStyleCnt="0"/>
      <dgm:spPr/>
    </dgm:pt>
    <dgm:pt modelId="{AEA39704-9450-4C9E-A231-8C18533A626A}" type="pres">
      <dgm:prSet presAssocID="{4B1B62C0-E369-4E2E-BCF3-8012F4643C27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28C234A-E787-4AF2-ACD8-78CD3AB48E09}" type="presOf" srcId="{7B8FE765-3C99-4490-B7A2-0610FE9A561F}" destId="{014715A0-F26E-4CA5-93D5-1045011C1DFB}" srcOrd="0" destOrd="0" presId="urn:microsoft.com/office/officeart/2005/8/layout/default"/>
    <dgm:cxn modelId="{C4B52067-E5C8-4EED-B395-195B8919D8B8}" type="presOf" srcId="{4983E666-D147-4B02-9377-1FB86B1F4CB2}" destId="{C183CE19-4C8C-4C3B-97E7-1AC3D4F3D8EF}" srcOrd="0" destOrd="0" presId="urn:microsoft.com/office/officeart/2005/8/layout/default"/>
    <dgm:cxn modelId="{3888AD34-3268-4502-B628-875C4F189106}" srcId="{CEAD439F-CEF6-497F-B9BE-527AEDB98F33}" destId="{4B1B62C0-E369-4E2E-BCF3-8012F4643C27}" srcOrd="6" destOrd="0" parTransId="{93B66836-C492-4F2D-A9B9-C531FAD75F34}" sibTransId="{D425C18E-5A2D-4330-A888-19CA2A2D8C63}"/>
    <dgm:cxn modelId="{A9B6697F-32DA-4464-A0D8-2296E81B1C0C}" type="presOf" srcId="{A62326F2-91DA-4F58-A497-87EB3B6D4C0E}" destId="{19F22EEC-8370-46E6-8C9C-B4161C4C1927}" srcOrd="0" destOrd="0" presId="urn:microsoft.com/office/officeart/2005/8/layout/default"/>
    <dgm:cxn modelId="{0AEC7EE6-A469-497C-8AB9-97EF9369A4AF}" type="presOf" srcId="{7023E713-E0E3-4637-B16E-04EA4D79D533}" destId="{CAC1C455-861B-4D87-A63F-2C9AE61AF06F}" srcOrd="0" destOrd="0" presId="urn:microsoft.com/office/officeart/2005/8/layout/default"/>
    <dgm:cxn modelId="{0D00E2F0-BA5B-4CCD-8D6C-49BE0A3ACAE7}" type="presOf" srcId="{77C0EA99-58E6-43EF-968C-F815FB87E5CC}" destId="{A2ABBA61-EAB4-40B2-9AF6-FDD406CF5CF4}" srcOrd="0" destOrd="0" presId="urn:microsoft.com/office/officeart/2005/8/layout/default"/>
    <dgm:cxn modelId="{F84B30DA-1017-4AE4-B07B-65BCE96DA3F6}" srcId="{CEAD439F-CEF6-497F-B9BE-527AEDB98F33}" destId="{4983E666-D147-4B02-9377-1FB86B1F4CB2}" srcOrd="4" destOrd="0" parTransId="{05DF1E43-E481-4836-8F20-BE7F5A337883}" sibTransId="{0493B985-28DC-4B32-AA70-C351DE203017}"/>
    <dgm:cxn modelId="{0BC80C9F-B33C-4516-9AFA-80384A01EB51}" srcId="{CEAD439F-CEF6-497F-B9BE-527AEDB98F33}" destId="{7023E713-E0E3-4637-B16E-04EA4D79D533}" srcOrd="3" destOrd="0" parTransId="{D56FECC0-F65A-4FBA-8B98-EE4A40B0C927}" sibTransId="{DD8269E0-72B7-4544-8D69-63B060A61B1C}"/>
    <dgm:cxn modelId="{0FE237DC-DBE8-43BF-BB74-C9F449A1347B}" srcId="{CEAD439F-CEF6-497F-B9BE-527AEDB98F33}" destId="{77C0EA99-58E6-43EF-968C-F815FB87E5CC}" srcOrd="5" destOrd="0" parTransId="{E56BCE63-D078-486A-9A76-5B557358FEE0}" sibTransId="{2551016B-26C7-4D00-8C0B-C90E0B52F508}"/>
    <dgm:cxn modelId="{92954916-2F32-454C-A537-13D0D03CB3BD}" srcId="{CEAD439F-CEF6-497F-B9BE-527AEDB98F33}" destId="{7B8FE765-3C99-4490-B7A2-0610FE9A561F}" srcOrd="2" destOrd="0" parTransId="{246F1720-66C8-4516-8A42-D013A6A44F50}" sibTransId="{C3EE97E2-83BE-415B-9F79-76902C41AAF0}"/>
    <dgm:cxn modelId="{3360B92A-F22F-4C11-BBDD-C7BDE4254E85}" type="presOf" srcId="{583476B3-880F-44FC-B3A5-04366E840AEF}" destId="{7990F3C4-0173-40C5-8FCD-6936CB57FC48}" srcOrd="0" destOrd="0" presId="urn:microsoft.com/office/officeart/2005/8/layout/default"/>
    <dgm:cxn modelId="{47802C0B-4B4C-4D47-AD00-155A0F9B303E}" srcId="{CEAD439F-CEF6-497F-B9BE-527AEDB98F33}" destId="{583476B3-880F-44FC-B3A5-04366E840AEF}" srcOrd="0" destOrd="0" parTransId="{E80E7D99-0D0B-4201-AC96-9D9556205E15}" sibTransId="{918E0FA1-9A03-4098-97FB-77DBBA277A7E}"/>
    <dgm:cxn modelId="{E68D5A4E-C025-4A39-8865-DCEB471B32DD}" type="presOf" srcId="{CEAD439F-CEF6-497F-B9BE-527AEDB98F33}" destId="{D87B00B2-FDD8-4B42-BC5D-FD0F60AFB078}" srcOrd="0" destOrd="0" presId="urn:microsoft.com/office/officeart/2005/8/layout/default"/>
    <dgm:cxn modelId="{B2A1FC7A-0391-40F0-975C-D7A35492660F}" srcId="{CEAD439F-CEF6-497F-B9BE-527AEDB98F33}" destId="{A62326F2-91DA-4F58-A497-87EB3B6D4C0E}" srcOrd="1" destOrd="0" parTransId="{EB7ABE61-DEDA-47B3-A226-2DF2F303E280}" sibTransId="{5368D240-6E82-4D67-A00C-30F6A397A7F0}"/>
    <dgm:cxn modelId="{77137578-A654-4167-9A39-59C11CC89CA1}" type="presOf" srcId="{4B1B62C0-E369-4E2E-BCF3-8012F4643C27}" destId="{AEA39704-9450-4C9E-A231-8C18533A626A}" srcOrd="0" destOrd="0" presId="urn:microsoft.com/office/officeart/2005/8/layout/default"/>
    <dgm:cxn modelId="{8E68D20F-6F85-4596-B47A-A44B6BDB08B7}" type="presParOf" srcId="{D87B00B2-FDD8-4B42-BC5D-FD0F60AFB078}" destId="{7990F3C4-0173-40C5-8FCD-6936CB57FC48}" srcOrd="0" destOrd="0" presId="urn:microsoft.com/office/officeart/2005/8/layout/default"/>
    <dgm:cxn modelId="{DE8F527E-F2D9-455D-9A6A-DD3B9ADE3DDA}" type="presParOf" srcId="{D87B00B2-FDD8-4B42-BC5D-FD0F60AFB078}" destId="{AC7CB1DD-9992-47CD-A997-2B30697DD8F0}" srcOrd="1" destOrd="0" presId="urn:microsoft.com/office/officeart/2005/8/layout/default"/>
    <dgm:cxn modelId="{DA29F59D-AA04-4127-8B28-D5AC97233690}" type="presParOf" srcId="{D87B00B2-FDD8-4B42-BC5D-FD0F60AFB078}" destId="{19F22EEC-8370-46E6-8C9C-B4161C4C1927}" srcOrd="2" destOrd="0" presId="urn:microsoft.com/office/officeart/2005/8/layout/default"/>
    <dgm:cxn modelId="{D285E737-9776-43F9-9E07-55E542479316}" type="presParOf" srcId="{D87B00B2-FDD8-4B42-BC5D-FD0F60AFB078}" destId="{4B19ABFB-EB03-4A28-93E7-7531D0D97F7D}" srcOrd="3" destOrd="0" presId="urn:microsoft.com/office/officeart/2005/8/layout/default"/>
    <dgm:cxn modelId="{86B99B17-9097-4815-AF44-9558FA456073}" type="presParOf" srcId="{D87B00B2-FDD8-4B42-BC5D-FD0F60AFB078}" destId="{014715A0-F26E-4CA5-93D5-1045011C1DFB}" srcOrd="4" destOrd="0" presId="urn:microsoft.com/office/officeart/2005/8/layout/default"/>
    <dgm:cxn modelId="{BD787846-1F6C-46B8-8AA0-2D31F36E9B81}" type="presParOf" srcId="{D87B00B2-FDD8-4B42-BC5D-FD0F60AFB078}" destId="{A54189C6-09C9-487E-BE66-3D727E1A0A29}" srcOrd="5" destOrd="0" presId="urn:microsoft.com/office/officeart/2005/8/layout/default"/>
    <dgm:cxn modelId="{3E722AFE-5AF3-40F7-85F8-8E40AFB58E75}" type="presParOf" srcId="{D87B00B2-FDD8-4B42-BC5D-FD0F60AFB078}" destId="{CAC1C455-861B-4D87-A63F-2C9AE61AF06F}" srcOrd="6" destOrd="0" presId="urn:microsoft.com/office/officeart/2005/8/layout/default"/>
    <dgm:cxn modelId="{C1FE622A-5A57-4C4C-A0CB-CB7D2A40784D}" type="presParOf" srcId="{D87B00B2-FDD8-4B42-BC5D-FD0F60AFB078}" destId="{E6464789-D101-4227-9C15-E8FB8AE45881}" srcOrd="7" destOrd="0" presId="urn:microsoft.com/office/officeart/2005/8/layout/default"/>
    <dgm:cxn modelId="{EA9E48BF-2845-4764-B693-62C2A6151B4B}" type="presParOf" srcId="{D87B00B2-FDD8-4B42-BC5D-FD0F60AFB078}" destId="{C183CE19-4C8C-4C3B-97E7-1AC3D4F3D8EF}" srcOrd="8" destOrd="0" presId="urn:microsoft.com/office/officeart/2005/8/layout/default"/>
    <dgm:cxn modelId="{E398D1E3-5C3C-4CD4-96AC-29E8FB7DF74F}" type="presParOf" srcId="{D87B00B2-FDD8-4B42-BC5D-FD0F60AFB078}" destId="{0F90827F-E403-4F6B-B8A2-FF8892B206AA}" srcOrd="9" destOrd="0" presId="urn:microsoft.com/office/officeart/2005/8/layout/default"/>
    <dgm:cxn modelId="{E4B49E90-D873-4351-8F8A-B4B8B501F7FB}" type="presParOf" srcId="{D87B00B2-FDD8-4B42-BC5D-FD0F60AFB078}" destId="{A2ABBA61-EAB4-40B2-9AF6-FDD406CF5CF4}" srcOrd="10" destOrd="0" presId="urn:microsoft.com/office/officeart/2005/8/layout/default"/>
    <dgm:cxn modelId="{FB8E0857-C96D-4038-BEF1-3A52EAF0B6D3}" type="presParOf" srcId="{D87B00B2-FDD8-4B42-BC5D-FD0F60AFB078}" destId="{E852302E-4ED7-4CFE-9B34-0C71207ECC26}" srcOrd="11" destOrd="0" presId="urn:microsoft.com/office/officeart/2005/8/layout/default"/>
    <dgm:cxn modelId="{4DBB0AE7-CCE0-4A80-B372-9E02820DF220}" type="presParOf" srcId="{D87B00B2-FDD8-4B42-BC5D-FD0F60AFB078}" destId="{AEA39704-9450-4C9E-A231-8C18533A626A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90F3C4-0173-40C5-8FCD-6936CB57FC48}">
      <dsp:nvSpPr>
        <dsp:cNvPr id="0" name=""/>
        <dsp:cNvSpPr/>
      </dsp:nvSpPr>
      <dsp:spPr>
        <a:xfrm>
          <a:off x="467534" y="0"/>
          <a:ext cx="2536031" cy="152161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Своевременное выполнение социальных обязательств перед населением;</a:t>
          </a:r>
          <a:endParaRPr lang="ru-RU" sz="1600" kern="1200"/>
        </a:p>
      </dsp:txBody>
      <dsp:txXfrm>
        <a:off x="467534" y="0"/>
        <a:ext cx="2536031" cy="1521618"/>
      </dsp:txXfrm>
    </dsp:sp>
    <dsp:sp modelId="{19F22EEC-8370-46E6-8C9C-B4161C4C1927}">
      <dsp:nvSpPr>
        <dsp:cNvPr id="0" name=""/>
        <dsp:cNvSpPr/>
      </dsp:nvSpPr>
      <dsp:spPr>
        <a:xfrm>
          <a:off x="3303984" y="682"/>
          <a:ext cx="2536031" cy="152161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Повышение качества жизни и благосостояния граждан;</a:t>
          </a:r>
          <a:endParaRPr lang="ru-RU" sz="1600" kern="1200"/>
        </a:p>
      </dsp:txBody>
      <dsp:txXfrm>
        <a:off x="3303984" y="682"/>
        <a:ext cx="2536031" cy="1521618"/>
      </dsp:txXfrm>
    </dsp:sp>
    <dsp:sp modelId="{014715A0-F26E-4CA5-93D5-1045011C1DFB}">
      <dsp:nvSpPr>
        <dsp:cNvPr id="0" name=""/>
        <dsp:cNvSpPr/>
      </dsp:nvSpPr>
      <dsp:spPr>
        <a:xfrm>
          <a:off x="6093618" y="682"/>
          <a:ext cx="2536031" cy="1521618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Повышение реалистичности бюджета;</a:t>
          </a:r>
          <a:endParaRPr lang="ru-RU" sz="1600" kern="1200"/>
        </a:p>
      </dsp:txBody>
      <dsp:txXfrm>
        <a:off x="6093618" y="682"/>
        <a:ext cx="2536031" cy="1521618"/>
      </dsp:txXfrm>
    </dsp:sp>
    <dsp:sp modelId="{CAC1C455-861B-4D87-A63F-2C9AE61AF06F}">
      <dsp:nvSpPr>
        <dsp:cNvPr id="0" name=""/>
        <dsp:cNvSpPr/>
      </dsp:nvSpPr>
      <dsp:spPr>
        <a:xfrm>
          <a:off x="514350" y="1775904"/>
          <a:ext cx="2536031" cy="1521618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Сохранение и развитие налогового потенциала;</a:t>
          </a:r>
          <a:endParaRPr lang="ru-RU" sz="1600" kern="1200"/>
        </a:p>
      </dsp:txBody>
      <dsp:txXfrm>
        <a:off x="514350" y="1775904"/>
        <a:ext cx="2536031" cy="1521618"/>
      </dsp:txXfrm>
    </dsp:sp>
    <dsp:sp modelId="{C183CE19-4C8C-4C3B-97E7-1AC3D4F3D8EF}">
      <dsp:nvSpPr>
        <dsp:cNvPr id="0" name=""/>
        <dsp:cNvSpPr/>
      </dsp:nvSpPr>
      <dsp:spPr>
        <a:xfrm>
          <a:off x="3303984" y="1775904"/>
          <a:ext cx="2536031" cy="1521618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Выполнение всех социальных гарантий, принятых муниципальным образованием;</a:t>
          </a:r>
          <a:endParaRPr lang="ru-RU" sz="1600" kern="1200"/>
        </a:p>
      </dsp:txBody>
      <dsp:txXfrm>
        <a:off x="3303984" y="1775904"/>
        <a:ext cx="2536031" cy="1521618"/>
      </dsp:txXfrm>
    </dsp:sp>
    <dsp:sp modelId="{A2ABBA61-EAB4-40B2-9AF6-FDD406CF5CF4}">
      <dsp:nvSpPr>
        <dsp:cNvPr id="0" name=""/>
        <dsp:cNvSpPr/>
      </dsp:nvSpPr>
      <dsp:spPr>
        <a:xfrm>
          <a:off x="6093618" y="1775904"/>
          <a:ext cx="2536031" cy="152161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smtClean="0"/>
            <a:t>Проведение мониторинга и анализа муниципальных нормативно-правовых актов по местным налогам;</a:t>
          </a:r>
          <a:endParaRPr lang="ru-RU" sz="1600" kern="1200"/>
        </a:p>
      </dsp:txBody>
      <dsp:txXfrm>
        <a:off x="6093618" y="1775904"/>
        <a:ext cx="2536031" cy="1521618"/>
      </dsp:txXfrm>
    </dsp:sp>
    <dsp:sp modelId="{AEA39704-9450-4C9E-A231-8C18533A626A}">
      <dsp:nvSpPr>
        <dsp:cNvPr id="0" name=""/>
        <dsp:cNvSpPr/>
      </dsp:nvSpPr>
      <dsp:spPr>
        <a:xfrm>
          <a:off x="3303984" y="3551126"/>
          <a:ext cx="2536031" cy="1521618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Осуществление внутреннего финансового контроля и аудита</a:t>
          </a:r>
          <a:endParaRPr lang="ru-RU" sz="1600" kern="1200" dirty="0"/>
        </a:p>
      </dsp:txBody>
      <dsp:txXfrm>
        <a:off x="3303984" y="3551126"/>
        <a:ext cx="2536031" cy="15216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0.19258</cdr:x>
      <cdr:y>0.5</cdr:y>
    </cdr:from>
    <cdr:to>
      <cdr:x>0.27556</cdr:x>
      <cdr:y>0.56944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1671097" y="2592288"/>
          <a:ext cx="720080" cy="36004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>
            <a:lumMod val="20000"/>
            <a:lumOff val="80000"/>
          </a:schemeClr>
        </a:solidFill>
        <a:ln xmlns:a="http://schemas.openxmlformats.org/drawingml/2006/main">
          <a:solidFill>
            <a:schemeClr val="tx1">
              <a:lumMod val="50000"/>
              <a:lumOff val="50000"/>
            </a:schemeClr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chemeClr val="tx1"/>
              </a:solidFill>
            </a:rPr>
            <a:t>124%</a:t>
          </a:r>
        </a:p>
        <a:p xmlns:a="http://schemas.openxmlformats.org/drawingml/2006/main">
          <a:pPr algn="ctr"/>
          <a:endParaRPr lang="ru-RU" sz="1600" b="1" dirty="0">
            <a:solidFill>
              <a:srgbClr val="4F81BD">
                <a:lumMod val="75000"/>
              </a:srgbClr>
            </a:solidFill>
          </a:endParaRPr>
        </a:p>
      </cdr:txBody>
    </cdr:sp>
  </cdr:relSizeAnchor>
  <cdr:relSizeAnchor xmlns:cdr="http://schemas.openxmlformats.org/drawingml/2006/chartDrawing">
    <cdr:from>
      <cdr:x>0.18428</cdr:x>
      <cdr:y>0.54167</cdr:y>
    </cdr:from>
    <cdr:to>
      <cdr:x>0.30046</cdr:x>
      <cdr:y>0.63073</cdr:y>
    </cdr:to>
    <cdr:sp macro="" textlink="">
      <cdr:nvSpPr>
        <cdr:cNvPr id="5" name="Прямая со стрелкой 4"/>
        <cdr:cNvSpPr/>
      </cdr:nvSpPr>
      <cdr:spPr>
        <a:xfrm xmlns:a="http://schemas.openxmlformats.org/drawingml/2006/main" flipV="1">
          <a:off x="1599090" y="2808312"/>
          <a:ext cx="1008112" cy="46174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2"/>
          </a:solidFill>
          <a:tailEnd type="arrow"/>
        </a:ln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0.42902</cdr:x>
      <cdr:y>0.33333</cdr:y>
    </cdr:from>
    <cdr:to>
      <cdr:x>0.512</cdr:x>
      <cdr:y>0.40278</cdr:y>
    </cdr:to>
    <cdr:sp macro="" textlink="">
      <cdr:nvSpPr>
        <cdr:cNvPr id="15" name="TextBox 1"/>
        <cdr:cNvSpPr txBox="1"/>
      </cdr:nvSpPr>
      <cdr:spPr>
        <a:xfrm xmlns:a="http://schemas.openxmlformats.org/drawingml/2006/main">
          <a:off x="3722817" y="1728192"/>
          <a:ext cx="720080" cy="36004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>
            <a:lumMod val="20000"/>
            <a:lumOff val="80000"/>
          </a:schemeClr>
        </a:solidFill>
        <a:ln xmlns:a="http://schemas.openxmlformats.org/drawingml/2006/main">
          <a:solidFill>
            <a:schemeClr val="tx1">
              <a:lumMod val="50000"/>
              <a:lumOff val="50000"/>
            </a:schemeClr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chemeClr val="tx1"/>
              </a:solidFill>
            </a:rPr>
            <a:t>104%</a:t>
          </a:r>
        </a:p>
        <a:p xmlns:a="http://schemas.openxmlformats.org/drawingml/2006/main">
          <a:pPr algn="ctr"/>
          <a:endParaRPr lang="ru-RU" sz="1600" b="1" dirty="0">
            <a:solidFill>
              <a:srgbClr val="4F81BD">
                <a:lumMod val="75000"/>
              </a:srgbClr>
            </a:solidFill>
          </a:endParaRPr>
        </a:p>
      </cdr:txBody>
    </cdr:sp>
  </cdr:relSizeAnchor>
  <cdr:relSizeAnchor xmlns:cdr="http://schemas.openxmlformats.org/drawingml/2006/chartDrawing">
    <cdr:from>
      <cdr:x>0.30875</cdr:x>
      <cdr:y>0.41667</cdr:y>
    </cdr:from>
    <cdr:to>
      <cdr:x>0.39174</cdr:x>
      <cdr:y>0.48611</cdr:y>
    </cdr:to>
    <cdr:sp macro="" textlink="">
      <cdr:nvSpPr>
        <cdr:cNvPr id="16" name="TextBox 1"/>
        <cdr:cNvSpPr txBox="1"/>
      </cdr:nvSpPr>
      <cdr:spPr>
        <a:xfrm xmlns:a="http://schemas.openxmlformats.org/drawingml/2006/main">
          <a:off x="2679209" y="2160240"/>
          <a:ext cx="720080" cy="36004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>
            <a:lumMod val="20000"/>
            <a:lumOff val="80000"/>
          </a:schemeClr>
        </a:solidFill>
        <a:ln xmlns:a="http://schemas.openxmlformats.org/drawingml/2006/main">
          <a:solidFill>
            <a:schemeClr val="tx1">
              <a:lumMod val="50000"/>
              <a:lumOff val="50000"/>
            </a:schemeClr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chemeClr val="tx1"/>
              </a:solidFill>
            </a:rPr>
            <a:t>112%</a:t>
          </a:r>
        </a:p>
        <a:p xmlns:a="http://schemas.openxmlformats.org/drawingml/2006/main">
          <a:pPr algn="ctr"/>
          <a:endParaRPr lang="ru-RU" sz="1600" b="1" dirty="0">
            <a:solidFill>
              <a:srgbClr val="4F81BD">
                <a:lumMod val="75000"/>
              </a:srgbClr>
            </a:solidFill>
          </a:endParaRPr>
        </a:p>
      </cdr:txBody>
    </cdr:sp>
  </cdr:relSizeAnchor>
  <cdr:relSizeAnchor xmlns:cdr="http://schemas.openxmlformats.org/drawingml/2006/chartDrawing">
    <cdr:from>
      <cdr:x>0.566</cdr:x>
      <cdr:y>0.34722</cdr:y>
    </cdr:from>
    <cdr:to>
      <cdr:x>0.64069</cdr:x>
      <cdr:y>0.41667</cdr:y>
    </cdr:to>
    <cdr:sp macro="" textlink="">
      <cdr:nvSpPr>
        <cdr:cNvPr id="17" name="TextBox 1"/>
        <cdr:cNvSpPr txBox="1"/>
      </cdr:nvSpPr>
      <cdr:spPr>
        <a:xfrm xmlns:a="http://schemas.openxmlformats.org/drawingml/2006/main">
          <a:off x="4911457" y="1800200"/>
          <a:ext cx="648072" cy="36004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>
            <a:lumMod val="20000"/>
            <a:lumOff val="80000"/>
          </a:schemeClr>
        </a:solidFill>
        <a:ln xmlns:a="http://schemas.openxmlformats.org/drawingml/2006/main">
          <a:solidFill>
            <a:schemeClr val="tx1">
              <a:lumMod val="50000"/>
              <a:lumOff val="50000"/>
            </a:schemeClr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chemeClr val="tx1"/>
              </a:solidFill>
            </a:rPr>
            <a:t>92%</a:t>
          </a:r>
        </a:p>
        <a:p xmlns:a="http://schemas.openxmlformats.org/drawingml/2006/main">
          <a:pPr algn="ctr"/>
          <a:endParaRPr lang="ru-RU" sz="1600" b="1" dirty="0">
            <a:solidFill>
              <a:srgbClr val="4F81BD">
                <a:lumMod val="75000"/>
              </a:srgbClr>
            </a:solidFill>
          </a:endParaRPr>
        </a:p>
      </cdr:txBody>
    </cdr:sp>
  </cdr:relSizeAnchor>
  <cdr:relSizeAnchor xmlns:cdr="http://schemas.openxmlformats.org/drawingml/2006/chartDrawing">
    <cdr:from>
      <cdr:x>0.69047</cdr:x>
      <cdr:y>0.26389</cdr:y>
    </cdr:from>
    <cdr:to>
      <cdr:x>0.77346</cdr:x>
      <cdr:y>0.33333</cdr:y>
    </cdr:to>
    <cdr:sp macro="" textlink="">
      <cdr:nvSpPr>
        <cdr:cNvPr id="18" name="TextBox 1"/>
        <cdr:cNvSpPr txBox="1"/>
      </cdr:nvSpPr>
      <cdr:spPr>
        <a:xfrm xmlns:a="http://schemas.openxmlformats.org/drawingml/2006/main">
          <a:off x="5991577" y="1368152"/>
          <a:ext cx="720080" cy="36004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>
            <a:lumMod val="20000"/>
            <a:lumOff val="80000"/>
          </a:schemeClr>
        </a:solidFill>
        <a:ln xmlns:a="http://schemas.openxmlformats.org/drawingml/2006/main">
          <a:solidFill>
            <a:schemeClr val="tx1">
              <a:lumMod val="50000"/>
              <a:lumOff val="50000"/>
            </a:schemeClr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chemeClr val="tx1"/>
              </a:solidFill>
            </a:rPr>
            <a:t>112%</a:t>
          </a:r>
        </a:p>
      </cdr:txBody>
    </cdr:sp>
  </cdr:relSizeAnchor>
  <cdr:relSizeAnchor xmlns:cdr="http://schemas.openxmlformats.org/drawingml/2006/chartDrawing">
    <cdr:from>
      <cdr:x>0.81495</cdr:x>
      <cdr:y>0.18056</cdr:y>
    </cdr:from>
    <cdr:to>
      <cdr:x>0.89208</cdr:x>
      <cdr:y>0.25</cdr:y>
    </cdr:to>
    <cdr:sp macro="" textlink="">
      <cdr:nvSpPr>
        <cdr:cNvPr id="19" name="TextBox 1"/>
        <cdr:cNvSpPr txBox="1"/>
      </cdr:nvSpPr>
      <cdr:spPr>
        <a:xfrm xmlns:a="http://schemas.openxmlformats.org/drawingml/2006/main">
          <a:off x="7071697" y="936104"/>
          <a:ext cx="669280" cy="36004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>
            <a:lumMod val="20000"/>
            <a:lumOff val="80000"/>
          </a:schemeClr>
        </a:solidFill>
        <a:ln xmlns:a="http://schemas.openxmlformats.org/drawingml/2006/main">
          <a:solidFill>
            <a:schemeClr val="tx1">
              <a:lumMod val="50000"/>
              <a:lumOff val="50000"/>
            </a:schemeClr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600" b="1" dirty="0" smtClean="0">
              <a:solidFill>
                <a:schemeClr val="tx1"/>
              </a:solidFill>
            </a:rPr>
            <a:t>122%</a:t>
          </a:r>
        </a:p>
        <a:p xmlns:a="http://schemas.openxmlformats.org/drawingml/2006/main">
          <a:pPr algn="ctr"/>
          <a:endParaRPr lang="ru-RU" sz="1600" b="1" dirty="0">
            <a:solidFill>
              <a:srgbClr val="4F81BD">
                <a:lumMod val="75000"/>
              </a:srgbClr>
            </a:solidFill>
          </a:endParaRPr>
        </a:p>
      </cdr:txBody>
    </cdr:sp>
  </cdr:relSizeAnchor>
  <cdr:relSizeAnchor xmlns:cdr="http://schemas.openxmlformats.org/drawingml/2006/chartDrawing">
    <cdr:from>
      <cdr:x>0.80665</cdr:x>
      <cdr:y>0.20833</cdr:y>
    </cdr:from>
    <cdr:to>
      <cdr:x>0.9217</cdr:x>
      <cdr:y>0.28664</cdr:y>
    </cdr:to>
    <cdr:sp macro="" textlink="">
      <cdr:nvSpPr>
        <cdr:cNvPr id="6" name="Прямая со стрелкой 5"/>
        <cdr:cNvSpPr/>
      </cdr:nvSpPr>
      <cdr:spPr>
        <a:xfrm xmlns:a="http://schemas.openxmlformats.org/drawingml/2006/main" flipV="1">
          <a:off x="6999689" y="1080120"/>
          <a:ext cx="998343" cy="406004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38100" cap="flat" cmpd="sng" algn="ctr">
          <a:solidFill>
            <a:schemeClr val="tx2"/>
          </a:solidFill>
          <a:prstDash val="solid"/>
          <a:tailEnd type="arrow"/>
        </a:ln>
        <a:effectLst xmlns:a="http://schemas.openxmlformats.org/drawingml/2006/main">
          <a:outerShdw blurRad="40000" dist="23000" dir="5400000" rotWithShape="0">
            <a:srgbClr val="000000">
              <a:alpha val="35000"/>
            </a:srgbClr>
          </a:outerShdw>
        </a:effectLst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Text" lastClr="000000"/>
              </a:solidFill>
              <a:latin typeface="Calibri"/>
            </a:defRPr>
          </a:lvl1pPr>
          <a:lvl2pPr marL="457200" indent="0">
            <a:defRPr sz="1100">
              <a:solidFill>
                <a:sysClr val="windowText" lastClr="000000"/>
              </a:solidFill>
              <a:latin typeface="Calibri"/>
            </a:defRPr>
          </a:lvl2pPr>
          <a:lvl3pPr marL="914400" indent="0">
            <a:defRPr sz="1100">
              <a:solidFill>
                <a:sysClr val="windowText" lastClr="000000"/>
              </a:solidFill>
              <a:latin typeface="Calibri"/>
            </a:defRPr>
          </a:lvl3pPr>
          <a:lvl4pPr marL="1371600" indent="0">
            <a:defRPr sz="1100">
              <a:solidFill>
                <a:sysClr val="windowText" lastClr="000000"/>
              </a:solidFill>
              <a:latin typeface="Calibri"/>
            </a:defRPr>
          </a:lvl4pPr>
          <a:lvl5pPr marL="1828800" indent="0">
            <a:defRPr sz="1100">
              <a:solidFill>
                <a:sysClr val="windowText" lastClr="000000"/>
              </a:solidFill>
              <a:latin typeface="Calibri"/>
            </a:defRPr>
          </a:lvl5pPr>
          <a:lvl6pPr marL="2286000" indent="0">
            <a:defRPr sz="1100">
              <a:solidFill>
                <a:sysClr val="windowText" lastClr="000000"/>
              </a:solidFill>
              <a:latin typeface="Calibri"/>
            </a:defRPr>
          </a:lvl6pPr>
          <a:lvl7pPr marL="2743200" indent="0">
            <a:defRPr sz="1100">
              <a:solidFill>
                <a:sysClr val="windowText" lastClr="000000"/>
              </a:solidFill>
              <a:latin typeface="Calibri"/>
            </a:defRPr>
          </a:lvl7pPr>
          <a:lvl8pPr marL="3200400" indent="0">
            <a:defRPr sz="1100">
              <a:solidFill>
                <a:sysClr val="windowText" lastClr="000000"/>
              </a:solidFill>
              <a:latin typeface="Calibri"/>
            </a:defRPr>
          </a:lvl8pPr>
          <a:lvl9pPr marL="3657600" indent="0">
            <a:defRPr sz="11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0.69047</cdr:x>
      <cdr:y>0.29167</cdr:y>
    </cdr:from>
    <cdr:to>
      <cdr:x>0.80552</cdr:x>
      <cdr:y>0.36998</cdr:y>
    </cdr:to>
    <cdr:sp macro="" textlink="">
      <cdr:nvSpPr>
        <cdr:cNvPr id="14" name="Прямая со стрелкой 13"/>
        <cdr:cNvSpPr/>
      </cdr:nvSpPr>
      <cdr:spPr>
        <a:xfrm xmlns:a="http://schemas.openxmlformats.org/drawingml/2006/main" flipV="1">
          <a:off x="5991577" y="1512168"/>
          <a:ext cx="998343" cy="406004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38100" cap="flat" cmpd="sng" algn="ctr">
          <a:solidFill>
            <a:schemeClr val="tx2"/>
          </a:solidFill>
          <a:prstDash val="solid"/>
          <a:tailEnd type="arrow"/>
        </a:ln>
        <a:effectLst xmlns:a="http://schemas.openxmlformats.org/drawingml/2006/main">
          <a:outerShdw blurRad="40000" dist="23000" dir="5400000" rotWithShape="0">
            <a:srgbClr val="000000">
              <a:alpha val="35000"/>
            </a:srgbClr>
          </a:outerShdw>
        </a:effectLst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0.5577</cdr:x>
      <cdr:y>0.33333</cdr:y>
    </cdr:from>
    <cdr:to>
      <cdr:x>0.68218</cdr:x>
      <cdr:y>0.36446</cdr:y>
    </cdr:to>
    <cdr:sp macro="" textlink="">
      <cdr:nvSpPr>
        <cdr:cNvPr id="9" name="Прямая со стрелкой 8"/>
        <cdr:cNvSpPr/>
      </cdr:nvSpPr>
      <cdr:spPr>
        <a:xfrm xmlns:a="http://schemas.openxmlformats.org/drawingml/2006/main">
          <a:off x="4839449" y="1728192"/>
          <a:ext cx="1080120" cy="161361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38100" cap="flat" cmpd="sng" algn="ctr">
          <a:solidFill>
            <a:schemeClr val="tx2"/>
          </a:solidFill>
          <a:prstDash val="solid"/>
          <a:tailEnd type="arrow"/>
        </a:ln>
        <a:effectLst xmlns:a="http://schemas.openxmlformats.org/drawingml/2006/main">
          <a:outerShdw blurRad="40000" dist="23000" dir="5400000" rotWithShape="0">
            <a:srgbClr val="000000">
              <a:alpha val="35000"/>
            </a:srgbClr>
          </a:outerShdw>
        </a:effectLst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0.43323</cdr:x>
      <cdr:y>0.34722</cdr:y>
    </cdr:from>
    <cdr:to>
      <cdr:x>0.5494</cdr:x>
      <cdr:y>0.4411</cdr:y>
    </cdr:to>
    <cdr:sp macro="" textlink="">
      <cdr:nvSpPr>
        <cdr:cNvPr id="13" name="Прямая со стрелкой 12"/>
        <cdr:cNvSpPr/>
      </cdr:nvSpPr>
      <cdr:spPr>
        <a:xfrm xmlns:a="http://schemas.openxmlformats.org/drawingml/2006/main" flipV="1">
          <a:off x="3759329" y="1800200"/>
          <a:ext cx="1008112" cy="486711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38100" cap="flat" cmpd="sng" algn="ctr">
          <a:solidFill>
            <a:schemeClr val="tx2"/>
          </a:solidFill>
          <a:prstDash val="solid"/>
          <a:tailEnd type="arrow"/>
        </a:ln>
        <a:effectLst xmlns:a="http://schemas.openxmlformats.org/drawingml/2006/main">
          <a:outerShdw blurRad="40000" dist="23000" dir="5400000" rotWithShape="0">
            <a:srgbClr val="000000">
              <a:alpha val="35000"/>
            </a:srgbClr>
          </a:outerShdw>
        </a:effectLst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0.30875</cdr:x>
      <cdr:y>0.44444</cdr:y>
    </cdr:from>
    <cdr:to>
      <cdr:x>0.42493</cdr:x>
      <cdr:y>0.53832</cdr:y>
    </cdr:to>
    <cdr:sp macro="" textlink="">
      <cdr:nvSpPr>
        <cdr:cNvPr id="11" name="Прямая со стрелкой 10"/>
        <cdr:cNvSpPr/>
      </cdr:nvSpPr>
      <cdr:spPr>
        <a:xfrm xmlns:a="http://schemas.openxmlformats.org/drawingml/2006/main" flipV="1">
          <a:off x="2679209" y="2304256"/>
          <a:ext cx="1008112" cy="486711"/>
        </a:xfrm>
        <a:prstGeom xmlns:a="http://schemas.openxmlformats.org/drawingml/2006/main" prst="straightConnector1">
          <a:avLst/>
        </a:prstGeom>
        <a:noFill xmlns:a="http://schemas.openxmlformats.org/drawingml/2006/main"/>
        <a:ln xmlns:a="http://schemas.openxmlformats.org/drawingml/2006/main" w="38100" cap="flat" cmpd="sng" algn="ctr">
          <a:solidFill>
            <a:schemeClr val="tx2"/>
          </a:solidFill>
          <a:prstDash val="solid"/>
          <a:tailEnd type="arrow"/>
        </a:ln>
        <a:effectLst xmlns:a="http://schemas.openxmlformats.org/drawingml/2006/main">
          <a:outerShdw blurRad="40000" dist="23000" dir="5400000" rotWithShape="0">
            <a:srgbClr val="000000">
              <a:alpha val="35000"/>
            </a:srgbClr>
          </a:outerShdw>
        </a:effectLst>
      </cdr:spPr>
      <cdr:style>
        <a:lnRef xmlns:a="http://schemas.openxmlformats.org/drawingml/2006/main" idx="3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2">
          <a:schemeClr val="dk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0.28888</cdr:x>
      <cdr:y>0.34302</cdr:y>
    </cdr:from>
    <cdr:to>
      <cdr:x>0.4482</cdr:x>
      <cdr:y>0.40327</cdr:y>
    </cdr:to>
    <cdr:sp macro="" textlink="">
      <cdr:nvSpPr>
        <cdr:cNvPr id="2" name="Прямая со стрелкой 1"/>
        <cdr:cNvSpPr/>
      </cdr:nvSpPr>
      <cdr:spPr>
        <a:xfrm xmlns:a="http://schemas.openxmlformats.org/drawingml/2006/main">
          <a:off x="1856481" y="1180606"/>
          <a:ext cx="1023839" cy="207351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0.4482</cdr:x>
      <cdr:y>0.3221</cdr:y>
    </cdr:from>
    <cdr:to>
      <cdr:x>0.60507</cdr:x>
      <cdr:y>0.40327</cdr:y>
    </cdr:to>
    <cdr:sp macro="" textlink="">
      <cdr:nvSpPr>
        <cdr:cNvPr id="3" name="Прямая со стрелкой 2"/>
        <cdr:cNvSpPr/>
      </cdr:nvSpPr>
      <cdr:spPr>
        <a:xfrm xmlns:a="http://schemas.openxmlformats.org/drawingml/2006/main" flipV="1">
          <a:off x="2880320" y="1108600"/>
          <a:ext cx="1008111" cy="279356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0.60507</cdr:x>
      <cdr:y>0.28538</cdr:y>
    </cdr:from>
    <cdr:to>
      <cdr:x>0.75073</cdr:x>
      <cdr:y>0.3221</cdr:y>
    </cdr:to>
    <cdr:sp macro="" textlink="">
      <cdr:nvSpPr>
        <cdr:cNvPr id="4" name="Прямая со стрелкой 3"/>
        <cdr:cNvSpPr/>
      </cdr:nvSpPr>
      <cdr:spPr>
        <a:xfrm xmlns:a="http://schemas.openxmlformats.org/drawingml/2006/main" flipV="1">
          <a:off x="3888432" y="982215"/>
          <a:ext cx="936104" cy="126385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0.76121</cdr:x>
      <cdr:y>0.21749</cdr:y>
    </cdr:from>
    <cdr:to>
      <cdr:x>0.90688</cdr:x>
      <cdr:y>0.28538</cdr:y>
    </cdr:to>
    <cdr:sp macro="" textlink="">
      <cdr:nvSpPr>
        <cdr:cNvPr id="5" name="Прямая со стрелкой 4"/>
        <cdr:cNvSpPr/>
      </cdr:nvSpPr>
      <cdr:spPr>
        <a:xfrm xmlns:a="http://schemas.openxmlformats.org/drawingml/2006/main" flipV="1">
          <a:off x="4891916" y="748562"/>
          <a:ext cx="936104" cy="23365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arrow"/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0.33808</cdr:x>
      <cdr:y>0.2889</cdr:y>
    </cdr:from>
    <cdr:to>
      <cdr:x>0.40937</cdr:x>
      <cdr:y>0.35167</cdr:y>
    </cdr:to>
    <cdr:sp macro="" textlink="">
      <cdr:nvSpPr>
        <cdr:cNvPr id="9" name="TextBox 8"/>
        <cdr:cNvSpPr txBox="1"/>
      </cdr:nvSpPr>
      <cdr:spPr>
        <a:xfrm xmlns:a="http://schemas.openxmlformats.org/drawingml/2006/main" rot="462588">
          <a:off x="2172660" y="994339"/>
          <a:ext cx="45813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400" b="1" dirty="0" smtClean="0"/>
            <a:t>99%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0.47829</cdr:x>
      <cdr:y>0.27624</cdr:y>
    </cdr:from>
    <cdr:to>
      <cdr:x>0.54958</cdr:x>
      <cdr:y>0.33901</cdr:y>
    </cdr:to>
    <cdr:sp macro="" textlink="">
      <cdr:nvSpPr>
        <cdr:cNvPr id="10" name="TextBox 1"/>
        <cdr:cNvSpPr txBox="1"/>
      </cdr:nvSpPr>
      <cdr:spPr>
        <a:xfrm xmlns:a="http://schemas.openxmlformats.org/drawingml/2006/main" rot="20747585">
          <a:off x="3073713" y="950765"/>
          <a:ext cx="458142" cy="216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107%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0.7866</cdr:x>
      <cdr:y>0.16514</cdr:y>
    </cdr:from>
    <cdr:to>
      <cdr:x>0.85789</cdr:x>
      <cdr:y>0.22791</cdr:y>
    </cdr:to>
    <cdr:sp macro="" textlink="">
      <cdr:nvSpPr>
        <cdr:cNvPr id="11" name="TextBox 1"/>
        <cdr:cNvSpPr txBox="1"/>
      </cdr:nvSpPr>
      <cdr:spPr>
        <a:xfrm xmlns:a="http://schemas.openxmlformats.org/drawingml/2006/main" rot="21038049">
          <a:off x="5055084" y="568375"/>
          <a:ext cx="45813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106%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0.62944</cdr:x>
      <cdr:y>0.22633</cdr:y>
    </cdr:from>
    <cdr:to>
      <cdr:x>0.70073</cdr:x>
      <cdr:y>0.28909</cdr:y>
    </cdr:to>
    <cdr:sp macro="" textlink="">
      <cdr:nvSpPr>
        <cdr:cNvPr id="12" name="TextBox 1"/>
        <cdr:cNvSpPr txBox="1"/>
      </cdr:nvSpPr>
      <cdr:spPr>
        <a:xfrm xmlns:a="http://schemas.openxmlformats.org/drawingml/2006/main" rot="21126833">
          <a:off x="4045101" y="778969"/>
          <a:ext cx="45813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102%</a:t>
          </a:r>
          <a:endParaRPr lang="ru-RU" sz="1400" b="1" dirty="0"/>
        </a:p>
      </cdr:txBody>
    </cdr:sp>
  </cdr:relSizeAnchor>
  <cdr:relSizeAnchor xmlns:cdr="http://schemas.openxmlformats.org/drawingml/2006/chartDrawing">
    <cdr:from>
      <cdr:x>0.18019</cdr:x>
      <cdr:y>0.31809</cdr:y>
    </cdr:from>
    <cdr:to>
      <cdr:x>0.25148</cdr:x>
      <cdr:y>0.38085</cdr:y>
    </cdr:to>
    <cdr:sp macro="" textlink="">
      <cdr:nvSpPr>
        <cdr:cNvPr id="13" name="TextBox 1"/>
        <cdr:cNvSpPr txBox="1"/>
      </cdr:nvSpPr>
      <cdr:spPr>
        <a:xfrm xmlns:a="http://schemas.openxmlformats.org/drawingml/2006/main" rot="20117235">
          <a:off x="1157997" y="1094801"/>
          <a:ext cx="458142" cy="2160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b="1" dirty="0" smtClean="0"/>
            <a:t>110%</a:t>
          </a:r>
          <a:endParaRPr lang="ru-RU" sz="1400" b="1" dirty="0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6B20-DAEB-4100-8079-E8F4B4D412B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73D03-33AF-48AA-9798-6E9EAEEB22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2703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6B20-DAEB-4100-8079-E8F4B4D412B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73D03-33AF-48AA-9798-6E9EAEEB22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184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6B20-DAEB-4100-8079-E8F4B4D412B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73D03-33AF-48AA-9798-6E9EAEEB22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9842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6B20-DAEB-4100-8079-E8F4B4D412B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73D03-33AF-48AA-9798-6E9EAEEB22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86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6B20-DAEB-4100-8079-E8F4B4D412B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73D03-33AF-48AA-9798-6E9EAEEB22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593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6B20-DAEB-4100-8079-E8F4B4D412B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73D03-33AF-48AA-9798-6E9EAEEB22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837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6B20-DAEB-4100-8079-E8F4B4D412B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73D03-33AF-48AA-9798-6E9EAEEB22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99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6B20-DAEB-4100-8079-E8F4B4D412B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73D03-33AF-48AA-9798-6E9EAEEB22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2693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6B20-DAEB-4100-8079-E8F4B4D412B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73D03-33AF-48AA-9798-6E9EAEEB22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063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6B20-DAEB-4100-8079-E8F4B4D412B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73D03-33AF-48AA-9798-6E9EAEEB22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3645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66B20-DAEB-4100-8079-E8F4B4D412B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73D03-33AF-48AA-9798-6E9EAEEB22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6423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66B20-DAEB-4100-8079-E8F4B4D412B9}" type="datetimeFigureOut">
              <a:rPr lang="ru-RU" smtClean="0"/>
              <a:t>28.11.2023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73D03-33AF-48AA-9798-6E9EAEEB22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127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0.xml"/><Relationship Id="rId5" Type="http://schemas.microsoft.com/office/2007/relationships/hdphoto" Target="../media/hdphoto4.wdp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6.jpeg"/><Relationship Id="rId4" Type="http://schemas.microsoft.com/office/2007/relationships/hdphoto" Target="../media/hdphoto9.wdp"/><Relationship Id="rId9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6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7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3000"/>
                    </a14:imgEffect>
                    <a14:imgEffect>
                      <a14:colorTemperature colorTemp="8500"/>
                    </a14:imgEffect>
                    <a14:imgEffect>
                      <a14:saturation sat="180000"/>
                    </a14:imgEffect>
                    <a14:imgEffect>
                      <a14:brightnessContrast bright="-32000" contrast="-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" y="1232178"/>
            <a:ext cx="9180576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42156" y="1"/>
            <a:ext cx="9180576" cy="126876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Monotype Corsiva" pitchFamily="66" charset="0"/>
              </a:rPr>
              <a:t>Финансовое управление муниципального района </a:t>
            </a:r>
          </a:p>
          <a:p>
            <a:r>
              <a:rPr lang="ru-RU" sz="2400" b="1" dirty="0" smtClean="0">
                <a:solidFill>
                  <a:schemeClr val="tx2"/>
                </a:solidFill>
                <a:latin typeface="Monotype Corsiva" pitchFamily="66" charset="0"/>
              </a:rPr>
              <a:t>«</a:t>
            </a:r>
            <a:r>
              <a:rPr lang="ru-RU" sz="2400" b="1" dirty="0" err="1" smtClean="0">
                <a:solidFill>
                  <a:schemeClr val="tx2"/>
                </a:solidFill>
                <a:latin typeface="Monotype Corsiva" pitchFamily="66" charset="0"/>
              </a:rPr>
              <a:t>Монгун-Тайгинский</a:t>
            </a:r>
            <a:r>
              <a:rPr lang="ru-RU" sz="2400" b="1" dirty="0" smtClean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solidFill>
                  <a:schemeClr val="tx2"/>
                </a:solidFill>
                <a:latin typeface="Monotype Corsiva" pitchFamily="66" charset="0"/>
              </a:rPr>
              <a:t>кожуун</a:t>
            </a:r>
            <a:r>
              <a:rPr lang="ru-RU" sz="2400" b="1" dirty="0" smtClean="0">
                <a:solidFill>
                  <a:schemeClr val="tx2"/>
                </a:solidFill>
                <a:latin typeface="Monotype Corsiva" pitchFamily="66" charset="0"/>
              </a:rPr>
              <a:t> Республики Тыва»</a:t>
            </a:r>
          </a:p>
          <a:p>
            <a:endParaRPr lang="ru-RU" dirty="0"/>
          </a:p>
        </p:txBody>
      </p:sp>
      <p:pic>
        <p:nvPicPr>
          <p:cNvPr id="4" name="Picture 2"/>
          <p:cNvPicPr/>
          <p:nvPr/>
        </p:nvPicPr>
        <p:blipFill>
          <a:blip r:embed="rId4"/>
          <a:srcRect/>
          <a:stretch/>
        </p:blipFill>
        <p:spPr>
          <a:xfrm>
            <a:off x="251520" y="188640"/>
            <a:ext cx="906016" cy="1008112"/>
          </a:xfrm>
          <a:prstGeom prst="rect">
            <a:avLst/>
          </a:prstGeom>
        </p:spPr>
      </p:pic>
      <p:pic>
        <p:nvPicPr>
          <p:cNvPr id="1033" name="Picture 9" descr="https://www.uni-los.ru/assets/manager/images/raioni/tiva/mongun_taiginskyi_raion/karta_mungun_taiginskogo_raion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824" y="601831"/>
            <a:ext cx="3275856" cy="281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0" y="3068960"/>
            <a:ext cx="8638728" cy="2448272"/>
          </a:xfrm>
        </p:spPr>
        <p:txBody>
          <a:bodyPr>
            <a:noAutofit/>
          </a:bodyPr>
          <a:lstStyle/>
          <a:p>
            <a:r>
              <a:rPr lang="ru-RU" sz="6600" b="1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Бюджет </a:t>
            </a:r>
            <a:br>
              <a:rPr lang="ru-RU" sz="6600" b="1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b="1" dirty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для граждан  </a:t>
            </a: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8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на 2024 год и на плановый период 2025-2026 годов</a:t>
            </a:r>
            <a:br>
              <a:rPr lang="ru-RU" sz="28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8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муниципального района</a:t>
            </a:r>
            <a:br>
              <a:rPr lang="ru-RU" sz="28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sz="2800" b="1" dirty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«Монгун-Тайгинский кожуун Республики Тыва»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25980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3528" y="188640"/>
            <a:ext cx="8317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поступлений финансовой помощи муниципального района за период 2020-2026 годы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647425885"/>
              </p:ext>
            </p:extLst>
          </p:nvPr>
        </p:nvGraphicFramePr>
        <p:xfrm>
          <a:off x="323528" y="1052736"/>
          <a:ext cx="8496944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9032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indent="342900" fontAlgn="base">
              <a:spcAft>
                <a:spcPct val="0"/>
              </a:spcAft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Доля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структура налоговых и неналоговых доходов</a:t>
            </a:r>
            <a:b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бюджета муниципального района</a:t>
            </a:r>
            <a:b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Монгун-Тайгинский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кожуун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Республики Тыва»  на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endParaRPr lang="ru-RU" sz="20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384841721"/>
              </p:ext>
            </p:extLst>
          </p:nvPr>
        </p:nvGraphicFramePr>
        <p:xfrm>
          <a:off x="156118" y="1268760"/>
          <a:ext cx="8964488" cy="5589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64925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4" name="Прямоугольник 3"/>
          <p:cNvSpPr/>
          <p:nvPr/>
        </p:nvSpPr>
        <p:spPr>
          <a:xfrm>
            <a:off x="125760" y="0"/>
            <a:ext cx="889248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Доля и структура собственных доходов бюджета  муниципального района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«Монгун-Тайгинский кожуун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Республики» на 2024 год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1060568"/>
              </p:ext>
            </p:extLst>
          </p:nvPr>
        </p:nvGraphicFramePr>
        <p:xfrm>
          <a:off x="0" y="712491"/>
          <a:ext cx="9144001" cy="614871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4624794"/>
                <a:gridCol w="1626069"/>
                <a:gridCol w="1562715"/>
                <a:gridCol w="1330423"/>
              </a:tblGrid>
              <a:tr h="42283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Наименование показателя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План на 2023г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Прогноз на 2024г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2024г к 2023г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</a:tr>
              <a:tr h="2459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Налоговые доходы: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50932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58917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1,16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</a:tr>
              <a:tr h="2459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Налог на доходы физических лиц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35713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41128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1,15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</a:tr>
              <a:tr h="4846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Налоги на товары (работы, услуги), реализуемые на территории Российской Федерации (акцизы)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10210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12223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1,20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</a:tr>
              <a:tr h="2459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Налоги на совокупный доход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3402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3658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1,08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</a:tr>
              <a:tr h="4846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Налог, взимаемый  в связи с применением упрощенной системы налогообложения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3147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3394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1,08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</a:tr>
              <a:tr h="2459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Единый сельскохозяйственный налог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135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74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0,55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</a:tr>
              <a:tr h="4846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120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190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1,58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</a:tr>
              <a:tr h="2459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Налог на имущество организаций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1087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1176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1,08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</a:tr>
              <a:tr h="2459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государственная пошлина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520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732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1,41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</a:tr>
              <a:tr h="24593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Неналоговые </a:t>
                      </a:r>
                      <a:r>
                        <a:rPr lang="ru-RU" sz="1600" b="1" u="none" strike="noStrike" dirty="0" smtClean="0">
                          <a:effectLst/>
                        </a:rPr>
                        <a:t>доходы: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1605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1713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1,07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</a:tr>
              <a:tr h="4846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Доходы, получаемые в виде арендной платы за земельные участки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450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465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1,03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</a:tr>
              <a:tr h="7234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Прочие поступления от использования имущества, находящегося в собственности муниципальных районов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510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572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1,12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</a:tr>
              <a:tr h="2459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Платежи при пользовании природными ресурсами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245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317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1,29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</a:tr>
              <a:tr h="48466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>
                          <a:effectLst/>
                        </a:rPr>
                        <a:t>Доходы от продажи материальных и нематериальных активов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230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270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1,17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</a:tr>
              <a:tr h="2459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u="none" strike="noStrike" dirty="0">
                          <a:effectLst/>
                        </a:rPr>
                        <a:t>Штрафы, санкции, возмещение ущерба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170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>
                          <a:effectLst/>
                        </a:rPr>
                        <a:t>89</a:t>
                      </a:r>
                      <a:endParaRPr lang="ru-RU" sz="1600" b="0" i="0" u="none" strike="noStrike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</a:rPr>
                        <a:t>0,52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</a:tr>
              <a:tr h="2459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</a:rPr>
                        <a:t>ИТОГО ДОХОДОВ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52537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60630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effectLst/>
                        </a:rPr>
                        <a:t>1,15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/>
                      </a:endParaRPr>
                    </a:p>
                  </a:txBody>
                  <a:tcPr marL="7347" marR="7347" marT="7347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033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71219835"/>
              </p:ext>
            </p:extLst>
          </p:nvPr>
        </p:nvGraphicFramePr>
        <p:xfrm>
          <a:off x="137127" y="1556792"/>
          <a:ext cx="8876073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37128" y="138119"/>
            <a:ext cx="8786764" cy="120032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Структура </a:t>
            </a:r>
            <a:r>
              <a:rPr lang="ru-RU" sz="24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расходов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финансовой помощи </a:t>
            </a: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бюджета муниципального района</a:t>
            </a:r>
          </a:p>
          <a:p>
            <a:pPr marL="0" marR="0" lvl="0" indent="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«Монгун-Тайгинский кожуун</a:t>
            </a:r>
            <a:r>
              <a:rPr kumimoji="0" lang="ru-RU" sz="2400" b="1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Республики Тыва» </a:t>
            </a: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на 2024 год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43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997025005"/>
              </p:ext>
            </p:extLst>
          </p:nvPr>
        </p:nvGraphicFramePr>
        <p:xfrm>
          <a:off x="0" y="980728"/>
          <a:ext cx="903649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-52981" y="188640"/>
            <a:ext cx="9196981" cy="70788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Структура и доля</a:t>
            </a:r>
            <a:r>
              <a:rPr kumimoji="0" lang="ru-RU" sz="2000" b="1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расходов  финансовой помощи </a:t>
            </a: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бюджета муниципального</a:t>
            </a:r>
          </a:p>
          <a:p>
            <a:pPr lvl="0" indent="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района «Монгун-Тайгинский кожуун Республики Тыва»  на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2024 год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93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589556793"/>
              </p:ext>
            </p:extLst>
          </p:nvPr>
        </p:nvGraphicFramePr>
        <p:xfrm>
          <a:off x="0" y="836712"/>
          <a:ext cx="9036496" cy="5832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-52981" y="342528"/>
            <a:ext cx="9196981" cy="40011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>
                <a:solidFill>
                  <a:srgbClr val="00007D"/>
                </a:solidFill>
                <a:latin typeface="Book Antiqua" pitchFamily="18" charset="0"/>
              </a:rPr>
              <a:t>Расходы бюджетных средств по учреждениям на </a:t>
            </a:r>
            <a:r>
              <a:rPr lang="ru-RU" altLang="ru-RU" sz="2000" b="1" dirty="0" smtClean="0">
                <a:solidFill>
                  <a:srgbClr val="00007D"/>
                </a:solidFill>
                <a:latin typeface="Book Antiqua" pitchFamily="18" charset="0"/>
              </a:rPr>
              <a:t>2023 год</a:t>
            </a:r>
            <a:endParaRPr lang="ru-RU" altLang="ru-RU" sz="2000" b="1" dirty="0">
              <a:solidFill>
                <a:srgbClr val="00007D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881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646920255"/>
              </p:ext>
            </p:extLst>
          </p:nvPr>
        </p:nvGraphicFramePr>
        <p:xfrm>
          <a:off x="308615" y="1340768"/>
          <a:ext cx="8677472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59024" y="332656"/>
            <a:ext cx="8784976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400" b="1" i="1" dirty="0" smtClean="0">
                <a:solidFill>
                  <a:srgbClr val="002060"/>
                </a:solidFill>
                <a:effectLst/>
                <a:latin typeface="Bookman Old Style" pitchFamily="18" charset="0"/>
              </a:rPr>
              <a:t>Динамика роста фонда оплаты труда </a:t>
            </a:r>
          </a:p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400" b="1" i="1" dirty="0" smtClean="0">
                <a:solidFill>
                  <a:srgbClr val="002060"/>
                </a:solidFill>
                <a:effectLst/>
                <a:latin typeface="Bookman Old Style" pitchFamily="18" charset="0"/>
              </a:rPr>
              <a:t>за период 2017 - 2023 годы</a:t>
            </a:r>
            <a:endParaRPr lang="ru-RU" sz="2400" b="1" dirty="0">
              <a:solidFill>
                <a:srgbClr val="002060"/>
              </a:solidFill>
              <a:effectLst/>
              <a:latin typeface="Bookman Old Style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789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 descr="https://nomadsclub.ru/uploads/posts/2018-10/1538900503_mongun-s-hintiktig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86" y="-4951"/>
            <a:ext cx="917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256" y="116632"/>
            <a:ext cx="8229600" cy="4320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Дорожный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 за период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2020-2024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FF0000"/>
              </a:solidFill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818372021"/>
              </p:ext>
            </p:extLst>
          </p:nvPr>
        </p:nvGraphicFramePr>
        <p:xfrm>
          <a:off x="2123728" y="668893"/>
          <a:ext cx="6480720" cy="2472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750619"/>
              </p:ext>
            </p:extLst>
          </p:nvPr>
        </p:nvGraphicFramePr>
        <p:xfrm>
          <a:off x="359533" y="3284984"/>
          <a:ext cx="8424933" cy="3483067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212468"/>
                <a:gridCol w="798916"/>
                <a:gridCol w="798916"/>
                <a:gridCol w="871545"/>
                <a:gridCol w="871544"/>
                <a:gridCol w="871544"/>
              </a:tblGrid>
              <a:tr h="23799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Дорожный фонд всего: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2020 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2021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2022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2023</a:t>
                      </a:r>
                      <a:endParaRPr lang="ru-RU" sz="14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rgbClr val="002060"/>
                          </a:solidFill>
                        </a:rPr>
                        <a:t>2024</a:t>
                      </a:r>
                      <a:endParaRPr lang="ru-RU" sz="1400" dirty="0" smtClean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0458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Ремонт и содержание автомобильных</a:t>
                      </a:r>
                      <a:r>
                        <a:rPr lang="ru-RU" sz="1400" baseline="0" dirty="0" smtClean="0"/>
                        <a:t> дорог общего пользования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8820,0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5822,6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433,8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3010,0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6573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37993"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Кап.ремонт</a:t>
                      </a:r>
                      <a:r>
                        <a:rPr lang="ru-RU" sz="1400" dirty="0" smtClean="0"/>
                        <a:t> мостового</a:t>
                      </a:r>
                      <a:r>
                        <a:rPr lang="ru-RU" sz="1400" baseline="0" dirty="0" smtClean="0"/>
                        <a:t> перехода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5244,6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5000,0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5000,0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0458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Проведение инвентаризации и паспортизации дорог общего пользования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756,0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04587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Приобретение автотранспорта для дорожных работ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8117,0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04587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основных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средств для безопасности дорожных движений – видеокамера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3799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Дорожные знаки +</a:t>
                      </a:r>
                      <a:r>
                        <a:rPr lang="ru-RU" sz="1400" baseline="0" dirty="0" smtClean="0"/>
                        <a:t> освещение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993,8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632,0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500,0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2000</a:t>
                      </a:r>
                    </a:p>
                  </a:txBody>
                  <a:tcPr/>
                </a:tc>
              </a:tr>
              <a:tr h="237993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Другие</a:t>
                      </a:r>
                      <a:r>
                        <a:rPr lang="ru-RU" sz="1400" baseline="0" dirty="0" smtClean="0"/>
                        <a:t> расходы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-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1365,8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9798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1200,0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379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ПСД (проектно-сметная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документация)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9512" y="1543096"/>
            <a:ext cx="1764196" cy="147732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дорожного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фонда за периоды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2019-2024 годы</a:t>
            </a:r>
          </a:p>
        </p:txBody>
      </p:sp>
    </p:spTree>
    <p:extLst>
      <p:ext uri="{BB962C8B-B14F-4D97-AF65-F5344CB8AC3E}">
        <p14:creationId xmlns:p14="http://schemas.microsoft.com/office/powerpoint/2010/main" val="329107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67601"/>
            <a:ext cx="777686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ln w="12700">
                  <a:noFill/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Объекты капитального строительства и реконструкции  муниципальной собственности на </a:t>
            </a:r>
            <a:r>
              <a:rPr lang="ru-RU" b="1" dirty="0" smtClean="0">
                <a:ln w="12700">
                  <a:noFill/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2024 </a:t>
            </a:r>
            <a:r>
              <a:rPr lang="ru-RU" b="1" dirty="0">
                <a:ln w="12700">
                  <a:noFill/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man Old Style" pitchFamily="18" charset="0"/>
              </a:rPr>
              <a:t>год, тыс. руб.</a:t>
            </a:r>
          </a:p>
        </p:txBody>
      </p:sp>
      <p:pic>
        <p:nvPicPr>
          <p:cNvPr id="14" name="object 4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7287" y="1565579"/>
            <a:ext cx="2937201" cy="1284572"/>
          </a:xfrm>
          <a:prstGeom prst="rect">
            <a:avLst/>
          </a:prstGeom>
        </p:spPr>
      </p:pic>
      <p:sp>
        <p:nvSpPr>
          <p:cNvPr id="15" name="object 5"/>
          <p:cNvSpPr txBox="1"/>
          <p:nvPr/>
        </p:nvSpPr>
        <p:spPr>
          <a:xfrm>
            <a:off x="6113755" y="1681696"/>
            <a:ext cx="2764263" cy="1052338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 indent="4445" algn="ctr">
              <a:lnSpc>
                <a:spcPct val="89500"/>
              </a:lnSpc>
              <a:spcBef>
                <a:spcPts val="229"/>
              </a:spcBef>
            </a:pPr>
            <a:r>
              <a:rPr lang="ru-RU" sz="1200" dirty="0" smtClean="0">
                <a:latin typeface="Trebuchet MS"/>
                <a:cs typeface="Trebuchet MS"/>
              </a:rPr>
              <a:t>Обеспечение жильем молодых семей в Монгун-Тайгинском районе </a:t>
            </a:r>
            <a:r>
              <a:rPr lang="ru-RU" sz="1200" spc="5" dirty="0" smtClean="0">
                <a:latin typeface="Trebuchet MS"/>
                <a:cs typeface="Trebuchet MS"/>
              </a:rPr>
              <a:t>2550,4 </a:t>
            </a:r>
            <a:r>
              <a:rPr lang="ru-RU" sz="1200" spc="5" dirty="0" smtClean="0">
                <a:latin typeface="Trebuchet MS"/>
                <a:cs typeface="Trebuchet MS"/>
              </a:rPr>
              <a:t>тыс. </a:t>
            </a:r>
            <a:r>
              <a:rPr lang="ru-RU" sz="1200" spc="5" dirty="0" err="1" smtClean="0">
                <a:latin typeface="Trebuchet MS"/>
                <a:cs typeface="Trebuchet MS"/>
              </a:rPr>
              <a:t>руб</a:t>
            </a:r>
            <a:r>
              <a:rPr lang="ru-RU" sz="1200" spc="5" dirty="0" smtClean="0">
                <a:latin typeface="Trebuchet MS"/>
                <a:cs typeface="Trebuchet MS"/>
              </a:rPr>
              <a:t> (</a:t>
            </a:r>
            <a:r>
              <a:rPr lang="ru-RU" sz="1200" spc="30" dirty="0" smtClean="0">
                <a:latin typeface="Trebuchet MS"/>
                <a:cs typeface="Trebuchet MS"/>
              </a:rPr>
              <a:t>из </a:t>
            </a:r>
            <a:r>
              <a:rPr lang="ru-RU" sz="1200" spc="30" dirty="0">
                <a:latin typeface="Trebuchet MS"/>
                <a:cs typeface="Trebuchet MS"/>
              </a:rPr>
              <a:t>республиканского </a:t>
            </a:r>
            <a:r>
              <a:rPr lang="ru-RU" sz="1200" spc="30" dirty="0" smtClean="0">
                <a:latin typeface="Trebuchet MS"/>
                <a:cs typeface="Trebuchet MS"/>
              </a:rPr>
              <a:t>бюджета </a:t>
            </a:r>
            <a:r>
              <a:rPr lang="ru-RU" sz="1200" spc="30" dirty="0" smtClean="0">
                <a:latin typeface="Trebuchet MS"/>
                <a:cs typeface="Trebuchet MS"/>
              </a:rPr>
              <a:t>2500,4 </a:t>
            </a:r>
            <a:r>
              <a:rPr lang="ru-RU" sz="1200" spc="30" dirty="0" smtClean="0">
                <a:latin typeface="Trebuchet MS"/>
                <a:cs typeface="Trebuchet MS"/>
              </a:rPr>
              <a:t>тыс. </a:t>
            </a:r>
            <a:r>
              <a:rPr lang="ru-RU" sz="1200" spc="30" dirty="0" err="1" smtClean="0">
                <a:latin typeface="Trebuchet MS"/>
                <a:cs typeface="Trebuchet MS"/>
              </a:rPr>
              <a:t>руб</a:t>
            </a:r>
            <a:r>
              <a:rPr lang="ru-RU" sz="1200" spc="30" dirty="0" smtClean="0">
                <a:latin typeface="Trebuchet MS"/>
                <a:cs typeface="Trebuchet MS"/>
              </a:rPr>
              <a:t>, из муниципального бюджета </a:t>
            </a:r>
          </a:p>
          <a:p>
            <a:pPr marL="12700" marR="5080" indent="4445" algn="ctr">
              <a:lnSpc>
                <a:spcPct val="89500"/>
              </a:lnSpc>
              <a:spcBef>
                <a:spcPts val="229"/>
              </a:spcBef>
            </a:pPr>
            <a:r>
              <a:rPr lang="ru-RU" sz="1200" spc="30" dirty="0" smtClean="0">
                <a:latin typeface="Trebuchet MS"/>
                <a:cs typeface="Trebuchet MS"/>
              </a:rPr>
              <a:t>50 </a:t>
            </a:r>
            <a:r>
              <a:rPr lang="ru-RU" sz="1200" spc="30" dirty="0">
                <a:latin typeface="Trebuchet MS"/>
                <a:cs typeface="Trebuchet MS"/>
              </a:rPr>
              <a:t>тыс. руб</a:t>
            </a:r>
            <a:r>
              <a:rPr lang="ru-RU" sz="1200" spc="30" dirty="0" smtClean="0">
                <a:latin typeface="Trebuchet MS"/>
                <a:cs typeface="Trebuchet MS"/>
              </a:rPr>
              <a:t>.)</a:t>
            </a:r>
            <a:endParaRPr sz="1200" dirty="0">
              <a:latin typeface="Trebuchet MS"/>
              <a:cs typeface="Trebuchet MS"/>
            </a:endParaRPr>
          </a:p>
        </p:txBody>
      </p:sp>
      <p:pic>
        <p:nvPicPr>
          <p:cNvPr id="16" name="object 8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7455" y="1554751"/>
            <a:ext cx="2789831" cy="1295400"/>
          </a:xfrm>
          <a:prstGeom prst="rect">
            <a:avLst/>
          </a:prstGeom>
        </p:spPr>
      </p:pic>
      <p:sp>
        <p:nvSpPr>
          <p:cNvPr id="17" name="object 5"/>
          <p:cNvSpPr txBox="1"/>
          <p:nvPr/>
        </p:nvSpPr>
        <p:spPr>
          <a:xfrm>
            <a:off x="3388410" y="1710888"/>
            <a:ext cx="2487920" cy="102669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 indent="4445" algn="ctr">
              <a:lnSpc>
                <a:spcPct val="89500"/>
              </a:lnSpc>
              <a:spcBef>
                <a:spcPts val="229"/>
              </a:spcBef>
            </a:pPr>
            <a:r>
              <a:rPr lang="ru-RU" sz="1200" spc="10" dirty="0" smtClean="0">
                <a:latin typeface="Trebuchet MS"/>
                <a:cs typeface="Trebuchet MS"/>
              </a:rPr>
              <a:t>Формирование комфортной городской среды </a:t>
            </a:r>
            <a:r>
              <a:rPr lang="ru-RU" sz="1200" spc="10" dirty="0" smtClean="0">
                <a:latin typeface="Trebuchet MS"/>
                <a:cs typeface="Trebuchet MS"/>
              </a:rPr>
              <a:t>2062 </a:t>
            </a:r>
            <a:r>
              <a:rPr lang="ru-RU" sz="1200" spc="10" dirty="0" smtClean="0">
                <a:latin typeface="Trebuchet MS"/>
                <a:cs typeface="Trebuchet MS"/>
              </a:rPr>
              <a:t>тыс. рублей </a:t>
            </a:r>
            <a:r>
              <a:rPr lang="ru-RU" sz="1200" spc="5" dirty="0" smtClean="0">
                <a:latin typeface="Trebuchet MS"/>
                <a:cs typeface="Trebuchet MS"/>
              </a:rPr>
              <a:t>(</a:t>
            </a:r>
            <a:r>
              <a:rPr lang="ru-RU" sz="1200" spc="30" dirty="0" smtClean="0">
                <a:latin typeface="Trebuchet MS"/>
                <a:cs typeface="Trebuchet MS"/>
              </a:rPr>
              <a:t>из </a:t>
            </a:r>
            <a:r>
              <a:rPr lang="ru-RU" sz="1200" spc="30" dirty="0">
                <a:latin typeface="Trebuchet MS"/>
                <a:cs typeface="Trebuchet MS"/>
              </a:rPr>
              <a:t>республиканского бюджета </a:t>
            </a:r>
            <a:r>
              <a:rPr lang="ru-RU" sz="1200" spc="30" dirty="0" smtClean="0">
                <a:latin typeface="Trebuchet MS"/>
                <a:cs typeface="Trebuchet MS"/>
              </a:rPr>
              <a:t>21 тыс</a:t>
            </a:r>
            <a:r>
              <a:rPr lang="ru-RU" sz="1200" spc="30" dirty="0">
                <a:latin typeface="Trebuchet MS"/>
                <a:cs typeface="Trebuchet MS"/>
              </a:rPr>
              <a:t>. </a:t>
            </a:r>
            <a:r>
              <a:rPr lang="ru-RU" sz="1200" spc="30" dirty="0" err="1">
                <a:latin typeface="Trebuchet MS"/>
                <a:cs typeface="Trebuchet MS"/>
              </a:rPr>
              <a:t>руб</a:t>
            </a:r>
            <a:r>
              <a:rPr lang="ru-RU" sz="1200" spc="30" dirty="0" smtClean="0">
                <a:latin typeface="Trebuchet MS"/>
                <a:cs typeface="Trebuchet MS"/>
              </a:rPr>
              <a:t>, из </a:t>
            </a:r>
            <a:r>
              <a:rPr lang="ru-RU" sz="1200" spc="30" dirty="0">
                <a:latin typeface="Trebuchet MS"/>
                <a:cs typeface="Trebuchet MS"/>
              </a:rPr>
              <a:t>муниципального бюджета </a:t>
            </a:r>
            <a:r>
              <a:rPr lang="ru-RU" sz="1200" spc="30" dirty="0">
                <a:latin typeface="Trebuchet MS"/>
                <a:cs typeface="Trebuchet MS"/>
              </a:rPr>
              <a:t>4</a:t>
            </a:r>
            <a:r>
              <a:rPr lang="ru-RU" sz="1200" spc="30" dirty="0" smtClean="0">
                <a:latin typeface="Trebuchet MS"/>
                <a:cs typeface="Trebuchet MS"/>
              </a:rPr>
              <a:t>1 </a:t>
            </a:r>
            <a:r>
              <a:rPr lang="ru-RU" sz="1200" spc="30" dirty="0" smtClean="0">
                <a:latin typeface="Trebuchet MS"/>
                <a:cs typeface="Trebuchet MS"/>
              </a:rPr>
              <a:t>тыс</a:t>
            </a:r>
            <a:r>
              <a:rPr lang="ru-RU" sz="1200" spc="30" dirty="0">
                <a:latin typeface="Trebuchet MS"/>
                <a:cs typeface="Trebuchet MS"/>
              </a:rPr>
              <a:t>. руб</a:t>
            </a:r>
            <a:r>
              <a:rPr lang="ru-RU" sz="1200" spc="30" dirty="0" smtClean="0">
                <a:latin typeface="Trebuchet MS"/>
                <a:cs typeface="Trebuchet MS"/>
              </a:rPr>
              <a:t>.)</a:t>
            </a:r>
            <a:endParaRPr sz="1200" dirty="0">
              <a:latin typeface="Trebuchet MS"/>
              <a:cs typeface="Trebuchet MS"/>
            </a:endParaRPr>
          </a:p>
        </p:txBody>
      </p:sp>
      <p:pic>
        <p:nvPicPr>
          <p:cNvPr id="26" name="object 6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77171" y="4080238"/>
            <a:ext cx="2310398" cy="1454579"/>
          </a:xfrm>
          <a:prstGeom prst="rect">
            <a:avLst/>
          </a:prstGeom>
        </p:spPr>
      </p:pic>
      <p:sp>
        <p:nvSpPr>
          <p:cNvPr id="27" name="object 7"/>
          <p:cNvSpPr txBox="1"/>
          <p:nvPr/>
        </p:nvSpPr>
        <p:spPr>
          <a:xfrm>
            <a:off x="3621743" y="4300304"/>
            <a:ext cx="2022389" cy="101444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ts val="1085"/>
              </a:lnSpc>
              <a:spcBef>
                <a:spcPts val="110"/>
              </a:spcBef>
            </a:pPr>
            <a:r>
              <a:rPr sz="1200" dirty="0" err="1">
                <a:latin typeface="Trebuchet MS"/>
                <a:cs typeface="Trebuchet MS"/>
              </a:rPr>
              <a:t>Строительство</a:t>
            </a:r>
            <a:r>
              <a:rPr sz="1200" spc="80" dirty="0">
                <a:latin typeface="Trebuchet MS"/>
                <a:cs typeface="Trebuchet MS"/>
              </a:rPr>
              <a:t> </a:t>
            </a:r>
            <a:r>
              <a:rPr sz="1200" spc="-5" dirty="0" err="1" smtClean="0">
                <a:latin typeface="Trebuchet MS"/>
                <a:cs typeface="Trebuchet MS"/>
              </a:rPr>
              <a:t>ново</a:t>
            </a:r>
            <a:r>
              <a:rPr lang="ru-RU" sz="1200" spc="-5" dirty="0" smtClean="0">
                <a:latin typeface="Trebuchet MS"/>
                <a:cs typeface="Trebuchet MS"/>
              </a:rPr>
              <a:t>й</a:t>
            </a:r>
            <a:r>
              <a:rPr sz="1200" spc="80" dirty="0" smtClean="0">
                <a:latin typeface="Trebuchet MS"/>
                <a:cs typeface="Trebuchet MS"/>
              </a:rPr>
              <a:t> </a:t>
            </a:r>
            <a:r>
              <a:rPr lang="ru-RU" sz="1200" dirty="0" smtClean="0">
                <a:latin typeface="Trebuchet MS"/>
                <a:cs typeface="Trebuchet MS"/>
              </a:rPr>
              <a:t>школы</a:t>
            </a:r>
            <a:r>
              <a:rPr sz="1200" spc="30" dirty="0" smtClean="0">
                <a:latin typeface="Trebuchet MS"/>
                <a:cs typeface="Trebuchet MS"/>
              </a:rPr>
              <a:t> </a:t>
            </a:r>
            <a:r>
              <a:rPr lang="ru-RU" sz="1200" spc="30" dirty="0" smtClean="0">
                <a:latin typeface="Trebuchet MS"/>
                <a:cs typeface="Trebuchet MS"/>
              </a:rPr>
              <a:t>с. Кызыл-Хая, 228 млн. </a:t>
            </a:r>
            <a:r>
              <a:rPr lang="ru-RU" sz="1200" spc="30" dirty="0" err="1" smtClean="0">
                <a:latin typeface="Trebuchet MS"/>
                <a:cs typeface="Trebuchet MS"/>
              </a:rPr>
              <a:t>руб</a:t>
            </a:r>
            <a:r>
              <a:rPr lang="ru-RU" sz="1200" spc="30" dirty="0" smtClean="0">
                <a:latin typeface="Trebuchet MS"/>
                <a:cs typeface="Trebuchet MS"/>
              </a:rPr>
              <a:t> </a:t>
            </a:r>
          </a:p>
          <a:p>
            <a:pPr algn="ctr">
              <a:lnSpc>
                <a:spcPts val="1085"/>
              </a:lnSpc>
              <a:spcBef>
                <a:spcPts val="110"/>
              </a:spcBef>
            </a:pPr>
            <a:r>
              <a:rPr lang="ru-RU" sz="1200" spc="30" dirty="0" smtClean="0">
                <a:latin typeface="Trebuchet MS"/>
                <a:cs typeface="Trebuchet MS"/>
              </a:rPr>
              <a:t>(из федерального бюджета 202 млн. </a:t>
            </a:r>
            <a:r>
              <a:rPr lang="ru-RU" sz="1200" spc="30" dirty="0" err="1" smtClean="0">
                <a:latin typeface="Trebuchet MS"/>
                <a:cs typeface="Trebuchet MS"/>
              </a:rPr>
              <a:t>руб</a:t>
            </a:r>
            <a:r>
              <a:rPr lang="ru-RU" sz="1200" spc="30" dirty="0" smtClean="0">
                <a:latin typeface="Trebuchet MS"/>
                <a:cs typeface="Trebuchet MS"/>
              </a:rPr>
              <a:t>, из республиканского бюджета 26 тыс. руб.)</a:t>
            </a:r>
            <a:endParaRPr sz="1200" dirty="0">
              <a:latin typeface="Trebuchet MS"/>
              <a:cs typeface="Trebuchet MS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483768" y="1052736"/>
            <a:ext cx="4680520" cy="37118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Муниципальный бюджет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object 4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100" y="1556397"/>
            <a:ext cx="2562355" cy="1293754"/>
          </a:xfrm>
          <a:prstGeom prst="rect">
            <a:avLst/>
          </a:prstGeom>
        </p:spPr>
      </p:pic>
      <p:sp>
        <p:nvSpPr>
          <p:cNvPr id="36" name="object 5"/>
          <p:cNvSpPr txBox="1"/>
          <p:nvPr/>
        </p:nvSpPr>
        <p:spPr>
          <a:xfrm>
            <a:off x="832273" y="1700808"/>
            <a:ext cx="2236040" cy="102669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12700" marR="5080" indent="4445" algn="ctr">
              <a:lnSpc>
                <a:spcPct val="89500"/>
              </a:lnSpc>
              <a:spcBef>
                <a:spcPts val="229"/>
              </a:spcBef>
            </a:pPr>
            <a:r>
              <a:rPr lang="ru-RU" sz="1200" spc="10" dirty="0" smtClean="0">
                <a:latin typeface="Trebuchet MS"/>
                <a:cs typeface="Trebuchet MS"/>
              </a:rPr>
              <a:t>Комплексное развитие </a:t>
            </a:r>
            <a:r>
              <a:rPr lang="ru-RU" sz="1200" spc="10" dirty="0" smtClean="0">
                <a:latin typeface="Trebuchet MS"/>
                <a:cs typeface="Trebuchet MS"/>
              </a:rPr>
              <a:t>сельских </a:t>
            </a:r>
            <a:r>
              <a:rPr lang="ru-RU" sz="1200" spc="10" dirty="0">
                <a:latin typeface="Trebuchet MS"/>
                <a:cs typeface="Trebuchet MS"/>
              </a:rPr>
              <a:t>территорий  Монгун-Тайгинского </a:t>
            </a:r>
            <a:r>
              <a:rPr lang="ru-RU" sz="1200" spc="10" dirty="0" smtClean="0">
                <a:latin typeface="Trebuchet MS"/>
                <a:cs typeface="Trebuchet MS"/>
              </a:rPr>
              <a:t>кожууна </a:t>
            </a:r>
            <a:r>
              <a:rPr lang="ru-RU" sz="1200" spc="10" dirty="0" smtClean="0">
                <a:latin typeface="Trebuchet MS"/>
                <a:cs typeface="Trebuchet MS"/>
              </a:rPr>
              <a:t>1330</a:t>
            </a:r>
            <a:r>
              <a:rPr lang="ru-RU" sz="1200" spc="10" dirty="0" smtClean="0">
                <a:latin typeface="Trebuchet MS"/>
                <a:cs typeface="Trebuchet MS"/>
              </a:rPr>
              <a:t> </a:t>
            </a:r>
            <a:r>
              <a:rPr lang="ru-RU" sz="1200" spc="10" dirty="0" smtClean="0">
                <a:latin typeface="Trebuchet MS"/>
                <a:cs typeface="Trebuchet MS"/>
              </a:rPr>
              <a:t>тыс. рублей </a:t>
            </a:r>
            <a:r>
              <a:rPr lang="ru-RU" sz="1200" spc="5" dirty="0" smtClean="0">
                <a:latin typeface="Trebuchet MS"/>
                <a:cs typeface="Trebuchet MS"/>
              </a:rPr>
              <a:t>(</a:t>
            </a:r>
            <a:r>
              <a:rPr lang="ru-RU" sz="1200" spc="30" dirty="0" smtClean="0">
                <a:latin typeface="Trebuchet MS"/>
                <a:cs typeface="Trebuchet MS"/>
              </a:rPr>
              <a:t>из </a:t>
            </a:r>
            <a:r>
              <a:rPr lang="ru-RU" sz="1200" spc="30" dirty="0">
                <a:latin typeface="Trebuchet MS"/>
                <a:cs typeface="Trebuchet MS"/>
              </a:rPr>
              <a:t>муниципального бюджета </a:t>
            </a:r>
            <a:r>
              <a:rPr lang="ru-RU" sz="1200" spc="30" dirty="0" smtClean="0">
                <a:latin typeface="Trebuchet MS"/>
                <a:cs typeface="Trebuchet MS"/>
              </a:rPr>
              <a:t>1284</a:t>
            </a:r>
            <a:r>
              <a:rPr lang="ru-RU" sz="1200" spc="30" dirty="0" smtClean="0">
                <a:latin typeface="Trebuchet MS"/>
                <a:cs typeface="Trebuchet MS"/>
              </a:rPr>
              <a:t> </a:t>
            </a:r>
            <a:r>
              <a:rPr lang="ru-RU" sz="1200" spc="30" dirty="0" smtClean="0">
                <a:latin typeface="Trebuchet MS"/>
                <a:cs typeface="Trebuchet MS"/>
              </a:rPr>
              <a:t>тыс</a:t>
            </a:r>
            <a:r>
              <a:rPr lang="ru-RU" sz="1200" spc="30" dirty="0">
                <a:latin typeface="Trebuchet MS"/>
                <a:cs typeface="Trebuchet MS"/>
              </a:rPr>
              <a:t>. руб</a:t>
            </a:r>
            <a:r>
              <a:rPr lang="ru-RU" sz="1200" spc="30" dirty="0" smtClean="0">
                <a:latin typeface="Trebuchet MS"/>
                <a:cs typeface="Trebuchet MS"/>
              </a:rPr>
              <a:t>.)</a:t>
            </a:r>
            <a:endParaRPr lang="ru-RU" sz="1200" dirty="0">
              <a:latin typeface="Trebuchet MS"/>
              <a:cs typeface="Trebuchet MS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2411760" y="3331392"/>
            <a:ext cx="4608512" cy="3318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Республиканский бюджет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85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nomadsclub.ru/uploads/posts/2018-10/1538900503_mongun-s-hintikti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85" y="-495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988840"/>
            <a:ext cx="6264696" cy="864097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Благодарю </a:t>
            </a:r>
            <a:r>
              <a:rPr lang="ru-RU" dirty="0"/>
              <a:t>за внимание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9182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klike.net/uploads/posts/2022-11/1667546896_2-1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0000"/>
                    </a14:imgEffect>
                    <a14:imgEffect>
                      <a14:brightnessContrast bright="5000" contras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400"/>
            <a:ext cx="9144000" cy="58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273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latin typeface="Cambria" pitchFamily="18" charset="0"/>
                <a:ea typeface="Cambria" pitchFamily="18" charset="0"/>
              </a:rPr>
              <a:t>Бюджет</a:t>
            </a:r>
            <a:endParaRPr lang="ru-RU" sz="3600" b="1" dirty="0">
              <a:solidFill>
                <a:schemeClr val="tx2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7744" y="1052736"/>
            <a:ext cx="4176464" cy="1296144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endParaRPr lang="ru-RU" dirty="0" smtClean="0">
              <a:latin typeface="Book Antiqua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Book Antiqua" pitchFamily="18" charset="0"/>
              </a:rPr>
              <a:t>Форма образования и расходования денежных средств , предназначенных для финансового обеспечения задач и функций государства и местного самоуправления</a:t>
            </a:r>
            <a:endParaRPr lang="ru-RU" dirty="0">
              <a:latin typeface="Book Antiqua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467544" y="2296988"/>
            <a:ext cx="3384376" cy="23042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ДОХОДЫ БЮДЖЕТА</a:t>
            </a:r>
          </a:p>
          <a:p>
            <a:pPr algn="ctr"/>
            <a:r>
              <a:rPr lang="ru-RU" sz="1400" dirty="0">
                <a:solidFill>
                  <a:schemeClr val="tx2"/>
                </a:solidFill>
              </a:rPr>
              <a:t>п</a:t>
            </a:r>
            <a:r>
              <a:rPr lang="ru-RU" sz="1400" dirty="0" smtClean="0">
                <a:solidFill>
                  <a:schemeClr val="tx2"/>
                </a:solidFill>
              </a:rPr>
              <a:t>оступающие в бюджет денежные средства, за исключением средств, являющихся в соответствии с Бюджетным Кодексом источниками финансирования дефицита бюджета</a:t>
            </a:r>
            <a:endParaRPr lang="ru-RU" sz="1400" dirty="0">
              <a:solidFill>
                <a:schemeClr val="tx2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4548746" y="2348881"/>
            <a:ext cx="3623654" cy="226825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FFFF00"/>
                </a:solidFill>
              </a:rPr>
              <a:t>РАСХОДЫ БЮДЖЕТА</a:t>
            </a:r>
          </a:p>
          <a:p>
            <a:pPr algn="ctr"/>
            <a:r>
              <a:rPr lang="ru-RU" sz="1400" dirty="0" smtClean="0">
                <a:solidFill>
                  <a:srgbClr val="FFFF00"/>
                </a:solidFill>
              </a:rPr>
              <a:t>выплачиваемые из бюджета денежные средства, за исключением средств, являющихся в соответствии с Бюджетным Кодексом источниками финансирования дефицита бюджета   </a:t>
            </a:r>
            <a:endParaRPr lang="ru-RU" sz="1400" dirty="0">
              <a:solidFill>
                <a:srgbClr val="FFFF00"/>
              </a:solidFill>
            </a:endParaRPr>
          </a:p>
        </p:txBody>
      </p:sp>
      <p:sp>
        <p:nvSpPr>
          <p:cNvPr id="9" name="Блок-схема: магнитный диск 8"/>
          <p:cNvSpPr/>
          <p:nvPr/>
        </p:nvSpPr>
        <p:spPr>
          <a:xfrm>
            <a:off x="2987824" y="4983624"/>
            <a:ext cx="773250" cy="1656185"/>
          </a:xfrm>
          <a:prstGeom prst="flowChartMagneticDisk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доходы</a:t>
            </a:r>
            <a:endParaRPr lang="ru-RU" sz="1100" b="1" dirty="0"/>
          </a:p>
        </p:txBody>
      </p:sp>
      <p:sp>
        <p:nvSpPr>
          <p:cNvPr id="10" name="Блок-схема: магнитный диск 9"/>
          <p:cNvSpPr/>
          <p:nvPr/>
        </p:nvSpPr>
        <p:spPr>
          <a:xfrm>
            <a:off x="3761541" y="5725513"/>
            <a:ext cx="676171" cy="914297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 smtClean="0"/>
              <a:t>расходы</a:t>
            </a:r>
            <a:endParaRPr lang="ru-RU" sz="600" b="1" dirty="0"/>
          </a:p>
        </p:txBody>
      </p:sp>
      <p:sp>
        <p:nvSpPr>
          <p:cNvPr id="11" name="Блок-схема: магнитный диск 10"/>
          <p:cNvSpPr/>
          <p:nvPr/>
        </p:nvSpPr>
        <p:spPr>
          <a:xfrm>
            <a:off x="4437712" y="5725512"/>
            <a:ext cx="677636" cy="914297"/>
          </a:xfrm>
          <a:prstGeom prst="flowChartMagneticDisk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00" b="1" dirty="0" smtClean="0"/>
              <a:t>доходы</a:t>
            </a:r>
            <a:endParaRPr lang="ru-RU" sz="900" b="1" dirty="0"/>
          </a:p>
        </p:txBody>
      </p:sp>
      <p:sp>
        <p:nvSpPr>
          <p:cNvPr id="12" name="Блок-схема: магнитный диск 11"/>
          <p:cNvSpPr/>
          <p:nvPr/>
        </p:nvSpPr>
        <p:spPr>
          <a:xfrm>
            <a:off x="5115348" y="5013176"/>
            <a:ext cx="752796" cy="1626634"/>
          </a:xfrm>
          <a:prstGeom prst="flowChartMagneticDisk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/>
              <a:t>расходы</a:t>
            </a:r>
            <a:endParaRPr lang="ru-RU" sz="11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09113" y="4423421"/>
            <a:ext cx="1527126" cy="5330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ПРОФИЦИТ БЮДЖЕТА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48746" y="4423421"/>
            <a:ext cx="1440160" cy="5330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ДЕФИЦИТ БЮДЖЕТА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24938" y="4956449"/>
            <a:ext cx="1584175" cy="14401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Превышение доходов бюджета над его расходами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020687" y="4975884"/>
            <a:ext cx="1584176" cy="14401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Превышение расходов бюджета над его доходами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2050" name="Picture 2" descr="https://yur-gazeta.ru/wp-content/uploads/2021/11/bjudzhe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4624"/>
            <a:ext cx="1656184" cy="98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13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35photo.pro/photos_main/1036/5184105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524" y="188639"/>
            <a:ext cx="8712968" cy="494859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accent2"/>
                </a:solidFill>
              </a:rPr>
              <a:t/>
            </a:r>
            <a:br>
              <a:rPr lang="ru-RU" sz="2800" b="1" dirty="0" smtClean="0">
                <a:solidFill>
                  <a:schemeClr val="accent2"/>
                </a:solidFill>
              </a:rPr>
            </a:br>
            <a:r>
              <a:rPr lang="ru-RU" sz="2800" b="1" dirty="0" smtClean="0">
                <a:solidFill>
                  <a:schemeClr val="accent2"/>
                </a:solidFill>
              </a:rPr>
              <a:t>Структура бюджетной системы нашего </a:t>
            </a:r>
            <a:r>
              <a:rPr lang="ru-RU" sz="2800" b="1" dirty="0" err="1" smtClean="0">
                <a:solidFill>
                  <a:schemeClr val="accent2"/>
                </a:solidFill>
              </a:rPr>
              <a:t>кожууна</a:t>
            </a:r>
            <a:r>
              <a:rPr lang="ru-RU" sz="2800" b="1" dirty="0" smtClean="0">
                <a:solidFill>
                  <a:schemeClr val="accent2"/>
                </a:solidFill>
              </a:rPr>
              <a:t/>
            </a:r>
            <a:br>
              <a:rPr lang="ru-RU" sz="2800" b="1" dirty="0" smtClean="0">
                <a:solidFill>
                  <a:schemeClr val="accent2"/>
                </a:solidFill>
              </a:rPr>
            </a:br>
            <a:endParaRPr lang="ru-RU" sz="2800" b="1" dirty="0">
              <a:solidFill>
                <a:schemeClr val="accent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683498"/>
            <a:ext cx="8064896" cy="5852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Консолидированный бюджет </a:t>
            </a:r>
            <a:r>
              <a:rPr lang="ru-RU" sz="2400" b="1" dirty="0" err="1" smtClean="0">
                <a:solidFill>
                  <a:srgbClr val="FFFF00"/>
                </a:solidFill>
              </a:rPr>
              <a:t>Монгун-Тайгинского</a:t>
            </a:r>
            <a:r>
              <a:rPr lang="ru-RU" sz="2400" b="1" dirty="0" smtClean="0">
                <a:solidFill>
                  <a:srgbClr val="FFFF00"/>
                </a:solidFill>
              </a:rPr>
              <a:t> района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133417" y="2204864"/>
            <a:ext cx="3428456" cy="158417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Бюджет муниципального района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87624" y="4065237"/>
            <a:ext cx="2808312" cy="1800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/>
              <a:t>Бюджет сельского поселения </a:t>
            </a:r>
            <a:r>
              <a:rPr lang="ru-RU" b="1" dirty="0" err="1"/>
              <a:t>Каргынсикй</a:t>
            </a:r>
            <a:endParaRPr lang="ru-RU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607668" y="4065237"/>
            <a:ext cx="2636740" cy="1800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Бюджет сельского поселения </a:t>
            </a:r>
            <a:r>
              <a:rPr lang="ru-RU" b="1" dirty="0" err="1">
                <a:solidFill>
                  <a:schemeClr val="tx1"/>
                </a:solidFill>
              </a:rPr>
              <a:t>Моген-Буренский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43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nomadsclub.ru/uploads/posts/2018-10/1538900503_mongun-s-hintikti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495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40526" y="64126"/>
            <a:ext cx="5400600" cy="548383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dirty="0" smtClean="0"/>
              <a:t>ДОХОДЫ</a:t>
            </a:r>
            <a:endParaRPr lang="ru-RU" sz="3200" dirty="0"/>
          </a:p>
        </p:txBody>
      </p:sp>
      <p:cxnSp>
        <p:nvCxnSpPr>
          <p:cNvPr id="6" name="Прямая со стрелкой 5"/>
          <p:cNvCxnSpPr/>
          <p:nvPr/>
        </p:nvCxnSpPr>
        <p:spPr>
          <a:xfrm flipH="1">
            <a:off x="2324603" y="620688"/>
            <a:ext cx="648072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>
            <a:off x="4440826" y="625602"/>
            <a:ext cx="0" cy="2354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6084168" y="625602"/>
            <a:ext cx="485847" cy="20630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Скругленный прямоугольник 11"/>
          <p:cNvSpPr/>
          <p:nvPr/>
        </p:nvSpPr>
        <p:spPr>
          <a:xfrm>
            <a:off x="755576" y="836713"/>
            <a:ext cx="1933244" cy="52807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Налоговые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40726" y="861071"/>
            <a:ext cx="1800200" cy="54009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Неналоговые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084168" y="836713"/>
            <a:ext cx="2304256" cy="55605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Безвозмездные поступления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7544" y="1836423"/>
            <a:ext cx="1933244" cy="16561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уплаты федеральных, региональных и местных налогов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67544" y="3789039"/>
            <a:ext cx="2088232" cy="280831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 на доходы физических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лиц;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Акцизы;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совокупный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имущество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пошлина.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3843760"/>
            <a:ext cx="3600400" cy="282560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от использования имущества, находящегося в государственной и муниципальной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Платежи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пользовании природными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ресурсами;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оказания платных услуг (работ) и компенсации затрат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государства;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продажи материальных и нематериальных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активов;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Штрафы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санкции, возмещение ущерба.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415670" y="1816370"/>
            <a:ext cx="2050311" cy="166638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от использования имущества,      штрафы, иные неналоговые поступления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020272" y="3789040"/>
            <a:ext cx="1872208" cy="172819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Субвенции;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трансферты.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546922" y="1836423"/>
            <a:ext cx="2364951" cy="165618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из других бюджетов бюджетной системы Российской Федерации кроме налоговых и неналоговых доходов</a:t>
            </a: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1432856" y="1392769"/>
            <a:ext cx="0" cy="443654"/>
          </a:xfrm>
          <a:prstGeom prst="line">
            <a:avLst/>
          </a:prstGeom>
          <a:ln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stCxn id="13" idx="2"/>
            <a:endCxn id="20" idx="0"/>
          </p:cNvCxnSpPr>
          <p:nvPr/>
        </p:nvCxnSpPr>
        <p:spPr>
          <a:xfrm>
            <a:off x="4440826" y="1401170"/>
            <a:ext cx="0" cy="41520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7675391" y="1415566"/>
            <a:ext cx="108012" cy="443653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66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up.tsargrad.tv/uploads/14-10-2022/Tyv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200"/>
                    </a14:imgEffect>
                    <a14:imgEffect>
                      <a14:saturation sat="112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68" y="0"/>
            <a:ext cx="9143999" cy="771307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ЭТАПЫ БЮДЖЕТНОГО ПРОЦЕССА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9400"/>
                    </a14:imgEffect>
                    <a14:imgEffect>
                      <a14:saturation sat="224000"/>
                    </a14:imgEffect>
                    <a14:imgEffect>
                      <a14:brightnessContrast bright="-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260" y="1025352"/>
            <a:ext cx="9252520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913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300"/>
                    </a14:imgEffect>
                    <a14:imgEffect>
                      <a14:saturation sat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4"/>
            <a:ext cx="9144000" cy="980728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rgbClr val="FF0000"/>
                </a:solidFill>
              </a:rPr>
              <a:t>Основные направления бюджетной и налоговой политики муниципального района «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Монгун-Тайгинский</a:t>
            </a:r>
            <a:r>
              <a:rPr lang="ru-RU" sz="2000" b="1" i="1" dirty="0" smtClean="0">
                <a:solidFill>
                  <a:srgbClr val="FF0000"/>
                </a:solidFill>
              </a:rPr>
              <a:t> </a:t>
            </a:r>
            <a:r>
              <a:rPr lang="ru-RU" sz="2000" b="1" i="1" dirty="0" err="1" smtClean="0">
                <a:solidFill>
                  <a:srgbClr val="FF0000"/>
                </a:solidFill>
              </a:rPr>
              <a:t>кожуун</a:t>
            </a:r>
            <a:r>
              <a:rPr lang="ru-RU" sz="2000" b="1" i="1" dirty="0" smtClean="0">
                <a:solidFill>
                  <a:srgbClr val="FF0000"/>
                </a:solidFill>
              </a:rPr>
              <a:t> Республики Тыва» на 2024 год и плановый период 2025-2026 годов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7147444"/>
              </p:ext>
            </p:extLst>
          </p:nvPr>
        </p:nvGraphicFramePr>
        <p:xfrm>
          <a:off x="0" y="1412776"/>
          <a:ext cx="9144000" cy="5073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7331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https://catherineasquithgallery.com/uploads/posts/2021-02/1613461547_21-p-fon-dlya-prezentatsii-pro-ekonomiku-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6000" contras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915828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52928" cy="77809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i="1" dirty="0" smtClean="0"/>
              <a:t>Основные характеристики бюджета муниципального района</a:t>
            </a:r>
            <a:endParaRPr lang="ru-RU" sz="2800" b="1" i="1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0432451"/>
              </p:ext>
            </p:extLst>
          </p:nvPr>
        </p:nvGraphicFramePr>
        <p:xfrm>
          <a:off x="395536" y="908720"/>
          <a:ext cx="8373616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673938"/>
              </p:ext>
            </p:extLst>
          </p:nvPr>
        </p:nvGraphicFramePr>
        <p:xfrm>
          <a:off x="395536" y="5092768"/>
          <a:ext cx="8352928" cy="173436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088232"/>
                <a:gridCol w="2051915"/>
                <a:gridCol w="2124549"/>
                <a:gridCol w="2088232"/>
              </a:tblGrid>
              <a:tr h="33703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2024</a:t>
                      </a:r>
                      <a:endParaRPr lang="ru-RU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2025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/>
                        <a:t>2026</a:t>
                      </a:r>
                    </a:p>
                  </a:txBody>
                  <a:tcPr/>
                </a:tc>
              </a:tr>
              <a:tr h="337037">
                <a:tc>
                  <a:txBody>
                    <a:bodyPr/>
                    <a:lstStyle/>
                    <a:p>
                      <a:r>
                        <a:rPr lang="ru-RU" dirty="0" smtClean="0"/>
                        <a:t>Доходы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614479,4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effectLst/>
                        </a:rPr>
                        <a:t>557404,7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522648,6</a:t>
                      </a:r>
                      <a:endParaRPr lang="ru-RU" dirty="0"/>
                    </a:p>
                  </a:txBody>
                  <a:tcPr/>
                </a:tc>
              </a:tr>
              <a:tr h="382544">
                <a:tc>
                  <a:txBody>
                    <a:bodyPr/>
                    <a:lstStyle/>
                    <a:p>
                      <a:r>
                        <a:rPr lang="ru-RU" dirty="0" smtClean="0"/>
                        <a:t>Расходы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/>
                        <a:t>614479,4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effectLst/>
                        </a:rPr>
                        <a:t>557404,7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522648,6</a:t>
                      </a:r>
                      <a:endParaRPr lang="ru-RU" dirty="0"/>
                    </a:p>
                  </a:txBody>
                  <a:tcPr/>
                </a:tc>
              </a:tr>
              <a:tr h="58981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Профицит(+)</a:t>
                      </a:r>
                      <a:r>
                        <a:rPr lang="ru-RU" sz="1600" baseline="0" dirty="0" smtClean="0"/>
                        <a:t>  </a:t>
                      </a:r>
                    </a:p>
                    <a:p>
                      <a:r>
                        <a:rPr lang="ru-RU" sz="1600" baseline="0" dirty="0" smtClean="0"/>
                        <a:t>Дефицит (-)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475656" y="5589240"/>
            <a:ext cx="360040" cy="21602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475656" y="5957664"/>
            <a:ext cx="360040" cy="21602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74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21439763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7364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8229600" cy="93610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поступлений собственных доходов бюджета муниципального района «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Монгун-Тайгинский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кожуун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Республики Тыва» </a:t>
            </a:r>
            <a:b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период 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2020-2026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665673606"/>
              </p:ext>
            </p:extLst>
          </p:nvPr>
        </p:nvGraphicFramePr>
        <p:xfrm>
          <a:off x="395536" y="908720"/>
          <a:ext cx="8640960" cy="5517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1545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1078</TotalTime>
  <Words>888</Words>
  <Application>Microsoft Office PowerPoint</Application>
  <PresentationFormat>Экран (4:3)</PresentationFormat>
  <Paragraphs>264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Бюджет  для граждан    на 2024 год и на плановый период 2025-2026 годов муниципального района «Монгун-Тайгинский кожуун Республики Тыва»</vt:lpstr>
      <vt:lpstr>Бюджет</vt:lpstr>
      <vt:lpstr> Структура бюджетной системы нашего кожууна </vt:lpstr>
      <vt:lpstr>ДОХОДЫ</vt:lpstr>
      <vt:lpstr>ЭТАПЫ БЮДЖЕТНОГО ПРОЦЕССА</vt:lpstr>
      <vt:lpstr>Основные направления бюджетной и налоговой политики муниципального района «Монгун-Тайгинский кожуун Республики Тыва» на 2024 год и плановый период 2025-2026 годов</vt:lpstr>
      <vt:lpstr>Основные характеристики бюджета муниципального района</vt:lpstr>
      <vt:lpstr>Презентация PowerPoint</vt:lpstr>
      <vt:lpstr> Динамика поступлений собственных доходов бюджета муниципального района «Монгун-Тайгинский кожуун Республики Тыва»   за период 2020-2026 годы </vt:lpstr>
      <vt:lpstr>Презентация PowerPoint</vt:lpstr>
      <vt:lpstr> Доля и структура налоговых и неналоговых доходов  бюджета муниципального района  «Монгун-Тайгинский кожуун Республики Тыва»  на 2024 год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Дорожный фонд за период 2020-2024 годы </vt:lpstr>
      <vt:lpstr>Презентация PowerPoint</vt:lpstr>
      <vt:lpstr> Благодарю за внимание 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 для граждан    на 2023 год и на плановый период 2024-2025 годов муниципального района «Монгун-Тайгинский кожуун Республики Тыва»</dc:title>
  <dc:creator>1</dc:creator>
  <cp:lastModifiedBy>1</cp:lastModifiedBy>
  <cp:revision>61</cp:revision>
  <cp:lastPrinted>2023-11-27T09:27:26Z</cp:lastPrinted>
  <dcterms:created xsi:type="dcterms:W3CDTF">2023-11-16T02:57:00Z</dcterms:created>
  <dcterms:modified xsi:type="dcterms:W3CDTF">2023-11-28T02:32:13Z</dcterms:modified>
</cp:coreProperties>
</file>